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10" r:id="rId5"/>
    <p:sldMasterId id="2147483736" r:id="rId6"/>
  </p:sldMasterIdLst>
  <p:notesMasterIdLst>
    <p:notesMasterId r:id="rId53"/>
  </p:notesMasterIdLst>
  <p:handoutMasterIdLst>
    <p:handoutMasterId r:id="rId54"/>
  </p:handoutMasterIdLst>
  <p:sldIdLst>
    <p:sldId id="301" r:id="rId7"/>
    <p:sldId id="302" r:id="rId8"/>
    <p:sldId id="304" r:id="rId9"/>
    <p:sldId id="305" r:id="rId10"/>
    <p:sldId id="306" r:id="rId11"/>
    <p:sldId id="319"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20" r:id="rId25"/>
    <p:sldId id="323" r:id="rId26"/>
    <p:sldId id="324" r:id="rId27"/>
    <p:sldId id="325" r:id="rId28"/>
    <p:sldId id="326" r:id="rId29"/>
    <p:sldId id="327" r:id="rId30"/>
    <p:sldId id="328" r:id="rId31"/>
    <p:sldId id="329" r:id="rId32"/>
    <p:sldId id="330" r:id="rId33"/>
    <p:sldId id="332" r:id="rId34"/>
    <p:sldId id="333" r:id="rId35"/>
    <p:sldId id="334" r:id="rId36"/>
    <p:sldId id="335" r:id="rId37"/>
    <p:sldId id="336" r:id="rId38"/>
    <p:sldId id="337" r:id="rId39"/>
    <p:sldId id="338" r:id="rId40"/>
    <p:sldId id="339" r:id="rId41"/>
    <p:sldId id="340" r:id="rId42"/>
    <p:sldId id="341" r:id="rId43"/>
    <p:sldId id="342" r:id="rId44"/>
    <p:sldId id="343" r:id="rId45"/>
    <p:sldId id="344" r:id="rId46"/>
    <p:sldId id="345" r:id="rId47"/>
    <p:sldId id="346" r:id="rId48"/>
    <p:sldId id="347" r:id="rId49"/>
    <p:sldId id="348" r:id="rId50"/>
    <p:sldId id="349" r:id="rId51"/>
    <p:sldId id="351" r:id="rId52"/>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ABAB"/>
    <a:srgbClr val="412ED0"/>
    <a:srgbClr val="6C9E60"/>
    <a:srgbClr val="FA0000"/>
    <a:srgbClr val="FBE7EE"/>
    <a:srgbClr val="2B1E8A"/>
    <a:srgbClr val="44C8F5"/>
    <a:srgbClr val="FFFFFF"/>
    <a:srgbClr val="CA483E"/>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C083E6E3-FA7D-4D7B-A595-EF9225AFEA82}" styleName="Stijl, licht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91573" autoAdjust="0"/>
  </p:normalViewPr>
  <p:slideViewPr>
    <p:cSldViewPr snapToGrid="0" showGuides="1">
      <p:cViewPr>
        <p:scale>
          <a:sx n="66" d="100"/>
          <a:sy n="66" d="100"/>
        </p:scale>
        <p:origin x="48" y="28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showGuides="1">
      <p:cViewPr>
        <p:scale>
          <a:sx n="150" d="100"/>
          <a:sy n="150" d="100"/>
        </p:scale>
        <p:origin x="2454" y="336"/>
      </p:cViewPr>
      <p:guideLst/>
    </p:cSldViewPr>
  </p:notesViewPr>
  <p:gridSpacing cx="719999" cy="719999"/>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24/11/2021</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24/11/2021</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24/11/2021</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a:t>
            </a:fld>
            <a:endParaRPr lang="nl-BE"/>
          </a:p>
        </p:txBody>
      </p:sp>
    </p:spTree>
    <p:extLst>
      <p:ext uri="{BB962C8B-B14F-4D97-AF65-F5344CB8AC3E}">
        <p14:creationId xmlns:p14="http://schemas.microsoft.com/office/powerpoint/2010/main" val="423279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14</a:t>
            </a:fld>
            <a:endParaRPr lang="nl-BE"/>
          </a:p>
        </p:txBody>
      </p:sp>
    </p:spTree>
    <p:extLst>
      <p:ext uri="{BB962C8B-B14F-4D97-AF65-F5344CB8AC3E}">
        <p14:creationId xmlns:p14="http://schemas.microsoft.com/office/powerpoint/2010/main" val="3108741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15</a:t>
            </a:fld>
            <a:endParaRPr lang="nl-BE"/>
          </a:p>
        </p:txBody>
      </p:sp>
    </p:spTree>
    <p:extLst>
      <p:ext uri="{BB962C8B-B14F-4D97-AF65-F5344CB8AC3E}">
        <p14:creationId xmlns:p14="http://schemas.microsoft.com/office/powerpoint/2010/main" val="3788593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16</a:t>
            </a:fld>
            <a:endParaRPr lang="nl-BE"/>
          </a:p>
        </p:txBody>
      </p:sp>
    </p:spTree>
    <p:extLst>
      <p:ext uri="{BB962C8B-B14F-4D97-AF65-F5344CB8AC3E}">
        <p14:creationId xmlns:p14="http://schemas.microsoft.com/office/powerpoint/2010/main" val="2820485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17</a:t>
            </a:fld>
            <a:endParaRPr lang="nl-BE"/>
          </a:p>
        </p:txBody>
      </p:sp>
    </p:spTree>
    <p:extLst>
      <p:ext uri="{BB962C8B-B14F-4D97-AF65-F5344CB8AC3E}">
        <p14:creationId xmlns:p14="http://schemas.microsoft.com/office/powerpoint/2010/main" val="2896825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18</a:t>
            </a:fld>
            <a:endParaRPr lang="nl-BE"/>
          </a:p>
        </p:txBody>
      </p:sp>
    </p:spTree>
    <p:extLst>
      <p:ext uri="{BB962C8B-B14F-4D97-AF65-F5344CB8AC3E}">
        <p14:creationId xmlns:p14="http://schemas.microsoft.com/office/powerpoint/2010/main" val="3501214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19</a:t>
            </a:fld>
            <a:endParaRPr lang="nl-BE"/>
          </a:p>
        </p:txBody>
      </p:sp>
    </p:spTree>
    <p:extLst>
      <p:ext uri="{BB962C8B-B14F-4D97-AF65-F5344CB8AC3E}">
        <p14:creationId xmlns:p14="http://schemas.microsoft.com/office/powerpoint/2010/main" val="2857744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20</a:t>
            </a:fld>
            <a:endParaRPr lang="nl-BE"/>
          </a:p>
        </p:txBody>
      </p:sp>
    </p:spTree>
    <p:extLst>
      <p:ext uri="{BB962C8B-B14F-4D97-AF65-F5344CB8AC3E}">
        <p14:creationId xmlns:p14="http://schemas.microsoft.com/office/powerpoint/2010/main" val="3394465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21</a:t>
            </a:fld>
            <a:endParaRPr lang="nl-BE"/>
          </a:p>
        </p:txBody>
      </p:sp>
    </p:spTree>
    <p:extLst>
      <p:ext uri="{BB962C8B-B14F-4D97-AF65-F5344CB8AC3E}">
        <p14:creationId xmlns:p14="http://schemas.microsoft.com/office/powerpoint/2010/main" val="4132966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22</a:t>
            </a:fld>
            <a:endParaRPr lang="nl-BE"/>
          </a:p>
        </p:txBody>
      </p:sp>
    </p:spTree>
    <p:extLst>
      <p:ext uri="{BB962C8B-B14F-4D97-AF65-F5344CB8AC3E}">
        <p14:creationId xmlns:p14="http://schemas.microsoft.com/office/powerpoint/2010/main" val="3991087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23</a:t>
            </a:fld>
            <a:endParaRPr lang="nl-BE"/>
          </a:p>
        </p:txBody>
      </p:sp>
    </p:spTree>
    <p:extLst>
      <p:ext uri="{BB962C8B-B14F-4D97-AF65-F5344CB8AC3E}">
        <p14:creationId xmlns:p14="http://schemas.microsoft.com/office/powerpoint/2010/main" val="1150960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a:t>
            </a:fld>
            <a:endParaRPr lang="nl-BE"/>
          </a:p>
        </p:txBody>
      </p:sp>
    </p:spTree>
    <p:extLst>
      <p:ext uri="{BB962C8B-B14F-4D97-AF65-F5344CB8AC3E}">
        <p14:creationId xmlns:p14="http://schemas.microsoft.com/office/powerpoint/2010/main" val="1179244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24</a:t>
            </a:fld>
            <a:endParaRPr lang="nl-BE"/>
          </a:p>
        </p:txBody>
      </p:sp>
    </p:spTree>
    <p:extLst>
      <p:ext uri="{BB962C8B-B14F-4D97-AF65-F5344CB8AC3E}">
        <p14:creationId xmlns:p14="http://schemas.microsoft.com/office/powerpoint/2010/main" val="1741144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25</a:t>
            </a:fld>
            <a:endParaRPr lang="nl-BE"/>
          </a:p>
        </p:txBody>
      </p:sp>
    </p:spTree>
    <p:extLst>
      <p:ext uri="{BB962C8B-B14F-4D97-AF65-F5344CB8AC3E}">
        <p14:creationId xmlns:p14="http://schemas.microsoft.com/office/powerpoint/2010/main" val="794618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26</a:t>
            </a:fld>
            <a:endParaRPr lang="nl-BE"/>
          </a:p>
        </p:txBody>
      </p:sp>
    </p:spTree>
    <p:extLst>
      <p:ext uri="{BB962C8B-B14F-4D97-AF65-F5344CB8AC3E}">
        <p14:creationId xmlns:p14="http://schemas.microsoft.com/office/powerpoint/2010/main" val="119214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27</a:t>
            </a:fld>
            <a:endParaRPr lang="nl-BE"/>
          </a:p>
        </p:txBody>
      </p:sp>
    </p:spTree>
    <p:extLst>
      <p:ext uri="{BB962C8B-B14F-4D97-AF65-F5344CB8AC3E}">
        <p14:creationId xmlns:p14="http://schemas.microsoft.com/office/powerpoint/2010/main" val="3257277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28</a:t>
            </a:fld>
            <a:endParaRPr lang="nl-BE"/>
          </a:p>
        </p:txBody>
      </p:sp>
    </p:spTree>
    <p:extLst>
      <p:ext uri="{BB962C8B-B14F-4D97-AF65-F5344CB8AC3E}">
        <p14:creationId xmlns:p14="http://schemas.microsoft.com/office/powerpoint/2010/main" val="263273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29</a:t>
            </a:fld>
            <a:endParaRPr lang="nl-BE"/>
          </a:p>
        </p:txBody>
      </p:sp>
    </p:spTree>
    <p:extLst>
      <p:ext uri="{BB962C8B-B14F-4D97-AF65-F5344CB8AC3E}">
        <p14:creationId xmlns:p14="http://schemas.microsoft.com/office/powerpoint/2010/main" val="2712188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30</a:t>
            </a:fld>
            <a:endParaRPr lang="nl-BE"/>
          </a:p>
        </p:txBody>
      </p:sp>
    </p:spTree>
    <p:extLst>
      <p:ext uri="{BB962C8B-B14F-4D97-AF65-F5344CB8AC3E}">
        <p14:creationId xmlns:p14="http://schemas.microsoft.com/office/powerpoint/2010/main" val="3304684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a:t>
            </a:fld>
            <a:endParaRPr lang="nl-BE"/>
          </a:p>
        </p:txBody>
      </p:sp>
    </p:spTree>
    <p:extLst>
      <p:ext uri="{BB962C8B-B14F-4D97-AF65-F5344CB8AC3E}">
        <p14:creationId xmlns:p14="http://schemas.microsoft.com/office/powerpoint/2010/main" val="1704802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8</a:t>
            </a:fld>
            <a:endParaRPr lang="nl-BE"/>
          </a:p>
        </p:txBody>
      </p:sp>
    </p:spTree>
    <p:extLst>
      <p:ext uri="{BB962C8B-B14F-4D97-AF65-F5344CB8AC3E}">
        <p14:creationId xmlns:p14="http://schemas.microsoft.com/office/powerpoint/2010/main" val="1175689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9</a:t>
            </a:fld>
            <a:endParaRPr lang="nl-BE"/>
          </a:p>
        </p:txBody>
      </p:sp>
    </p:spTree>
    <p:extLst>
      <p:ext uri="{BB962C8B-B14F-4D97-AF65-F5344CB8AC3E}">
        <p14:creationId xmlns:p14="http://schemas.microsoft.com/office/powerpoint/2010/main" val="84263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10</a:t>
            </a:fld>
            <a:endParaRPr lang="nl-BE"/>
          </a:p>
        </p:txBody>
      </p:sp>
    </p:spTree>
    <p:extLst>
      <p:ext uri="{BB962C8B-B14F-4D97-AF65-F5344CB8AC3E}">
        <p14:creationId xmlns:p14="http://schemas.microsoft.com/office/powerpoint/2010/main" val="4097653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11</a:t>
            </a:fld>
            <a:endParaRPr lang="nl-BE"/>
          </a:p>
        </p:txBody>
      </p:sp>
    </p:spTree>
    <p:extLst>
      <p:ext uri="{BB962C8B-B14F-4D97-AF65-F5344CB8AC3E}">
        <p14:creationId xmlns:p14="http://schemas.microsoft.com/office/powerpoint/2010/main" val="3267200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12</a:t>
            </a:fld>
            <a:endParaRPr lang="nl-BE"/>
          </a:p>
        </p:txBody>
      </p:sp>
    </p:spTree>
    <p:extLst>
      <p:ext uri="{BB962C8B-B14F-4D97-AF65-F5344CB8AC3E}">
        <p14:creationId xmlns:p14="http://schemas.microsoft.com/office/powerpoint/2010/main" val="1900960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13</a:t>
            </a:fld>
            <a:endParaRPr lang="nl-BE"/>
          </a:p>
        </p:txBody>
      </p:sp>
    </p:spTree>
    <p:extLst>
      <p:ext uri="{BB962C8B-B14F-4D97-AF65-F5344CB8AC3E}">
        <p14:creationId xmlns:p14="http://schemas.microsoft.com/office/powerpoint/2010/main" val="292213115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2.0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hlinkClick r:id="rId9"/>
              </a:rPr>
              <a:t>https://studenthowest.sharepoint.com/sites/staff/COMM/SitePages/Huisstijl.aspx</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9673714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205112904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75477018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86804945"/>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2811451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3554308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dirty="0"/>
            </a:br>
            <a:br>
              <a:rPr lang="nl-BE" noProof="0" dirty="0"/>
            </a:br>
            <a:r>
              <a:rPr lang="nl-BE" noProof="0" dirty="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1791551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9465612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23051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1920761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797915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76262081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CB240C3F-0CBE-43DA-B915-ADD14E9397EB}"/>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72720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65262"/>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en-GB" noProof="0"/>
            </a:br>
            <a:br>
              <a:rPr lang="en-GB" noProof="0"/>
            </a:br>
            <a:r>
              <a:rPr lang="en-GB"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Ondertitel tekst</a:t>
            </a:r>
          </a:p>
        </p:txBody>
      </p:sp>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pic>
        <p:nvPicPr>
          <p:cNvPr id="12" name="Graphic 11">
            <a:extLst>
              <a:ext uri="{FF2B5EF4-FFF2-40B4-BE49-F238E27FC236}">
                <a16:creationId xmlns:a16="http://schemas.microsoft.com/office/drawing/2014/main" id="{CAD32F27-0931-4A36-A228-C5DD842F358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001" y="357904"/>
            <a:ext cx="7601331" cy="3895344"/>
          </a:xfrm>
          <a:prstGeom prst="rect">
            <a:avLst/>
          </a:prstGeom>
        </p:spPr>
      </p:pic>
    </p:spTree>
    <p:extLst>
      <p:ext uri="{BB962C8B-B14F-4D97-AF65-F5344CB8AC3E}">
        <p14:creationId xmlns:p14="http://schemas.microsoft.com/office/powerpoint/2010/main" val="3543459042"/>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en-GB"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Klikken om de ondertitelstijl </a:t>
            </a:r>
          </a:p>
          <a:p>
            <a:r>
              <a:rPr lang="en-GB" noProof="0"/>
              <a:t>van het model </a:t>
            </a:r>
          </a:p>
          <a:p>
            <a:r>
              <a:rPr lang="en-GB" noProof="0"/>
              <a:t>te bewerken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F7EE5D66-D7E4-4BDC-948E-FA0C01C6A52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32904365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6711901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en-GB" noProof="0"/>
              <a:t>“Klik om quote </a:t>
            </a:r>
            <a:br>
              <a:rPr lang="en-GB" noProof="0"/>
            </a:br>
            <a:r>
              <a:rPr lang="en-GB"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 om de Naam en Voornaam in te voegen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30A4158E-317F-4A86-B1B9-6DBC4007AC4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283708918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en-GB"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Agendapunt 1</a:t>
            </a:r>
          </a:p>
          <a:p>
            <a:r>
              <a:rPr lang="en-GB" noProof="0"/>
              <a:t>Agendapunt 2</a:t>
            </a:r>
          </a:p>
          <a:p>
            <a:r>
              <a:rPr lang="en-GB" noProof="0"/>
              <a:t>Agendapunt 3</a:t>
            </a:r>
          </a:p>
          <a:p>
            <a:r>
              <a:rPr lang="en-GB" noProof="0"/>
              <a:t>Agendapunt 4</a:t>
            </a:r>
          </a:p>
          <a:p>
            <a:r>
              <a:rPr lang="en-GB" noProof="0"/>
              <a:t>Agendapunt 5</a:t>
            </a:r>
          </a:p>
          <a:p>
            <a:r>
              <a:rPr lang="en-GB" noProof="0"/>
              <a:t>Agendapunt 6</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9B1B0592-CA51-4965-AEB9-DEFB73DA845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109740920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01704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7884447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ekst">
    <p:bg>
      <p:bgPr>
        <a:solidFill>
          <a:schemeClr val="bg1"/>
        </a:solidFill>
        <a:effectLst/>
      </p:bgPr>
    </p:b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1818823"/>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dirty="0" err="1"/>
              <a:t>Tekststijl</a:t>
            </a:r>
            <a:r>
              <a:rPr lang="en-GB" noProof="0" dirty="0"/>
              <a:t> van het model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a:p>
            <a:pPr lvl="2"/>
            <a:r>
              <a:rPr lang="en-GB" noProof="0" dirty="0" err="1"/>
              <a:t>Derde</a:t>
            </a:r>
            <a:r>
              <a:rPr lang="en-GB" noProof="0" dirty="0"/>
              <a:t> </a:t>
            </a:r>
            <a:r>
              <a:rPr lang="en-GB" noProof="0" dirty="0" err="1"/>
              <a:t>niveau</a:t>
            </a:r>
            <a:endParaRPr lang="en-GB" noProof="0" dirty="0"/>
          </a:p>
          <a:p>
            <a:pPr lvl="3"/>
            <a:r>
              <a:rPr lang="en-GB" noProof="0" dirty="0" err="1"/>
              <a:t>Vierde</a:t>
            </a:r>
            <a:r>
              <a:rPr lang="en-GB" noProof="0" dirty="0"/>
              <a:t> </a:t>
            </a:r>
            <a:r>
              <a:rPr lang="en-GB" noProof="0" dirty="0" err="1"/>
              <a:t>niveau</a:t>
            </a:r>
            <a:endParaRPr lang="en-GB" noProof="0" dirty="0"/>
          </a:p>
          <a:p>
            <a:pPr lvl="4"/>
            <a:r>
              <a:rPr lang="en-GB" noProof="0" dirty="0" err="1"/>
              <a:t>Vijfde</a:t>
            </a:r>
            <a:r>
              <a:rPr lang="en-GB" noProof="0" dirty="0"/>
              <a:t> </a:t>
            </a:r>
            <a:r>
              <a:rPr lang="en-GB" noProof="0" dirty="0" err="1"/>
              <a:t>niveau</a:t>
            </a:r>
            <a:endParaRPr lang="en-GB" noProof="0"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6621645" y="9306717"/>
            <a:ext cx="1001264" cy="547688"/>
          </a:xfrm>
        </p:spPr>
        <p:txBody>
          <a:bodyPr/>
          <a:lstStyle>
            <a:lvl1pPr>
              <a:defRPr>
                <a:solidFill>
                  <a:schemeClr val="tx1"/>
                </a:solidFill>
              </a:defRPr>
            </a:lvl1pPr>
          </a:lstStyle>
          <a:p>
            <a:fld id="{B7527A74-2D87-4307-9531-5A57D9647EEB}" type="slidenum">
              <a:rPr lang="nl-BE" smtClean="0"/>
              <a:pPr/>
              <a:t>‹#›</a:t>
            </a:fld>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3" y="888883"/>
            <a:ext cx="14990244"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dirty="0" err="1"/>
              <a:t>Titel</a:t>
            </a:r>
            <a:endParaRPr lang="en-GB" noProof="0" dirty="0"/>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grpSp>
        <p:nvGrpSpPr>
          <p:cNvPr id="56" name="Groep 55">
            <a:extLst>
              <a:ext uri="{FF2B5EF4-FFF2-40B4-BE49-F238E27FC236}">
                <a16:creationId xmlns:a16="http://schemas.microsoft.com/office/drawing/2014/main" id="{F9867059-780C-47C9-B954-6A974CAE03A8}"/>
              </a:ext>
            </a:extLst>
          </p:cNvPr>
          <p:cNvGrpSpPr/>
          <p:nvPr userDrawn="1"/>
        </p:nvGrpSpPr>
        <p:grpSpPr>
          <a:xfrm>
            <a:off x="16415432" y="-128314"/>
            <a:ext cx="1747750" cy="1746826"/>
            <a:chOff x="16296410" y="-105350"/>
            <a:chExt cx="1901966" cy="1901966"/>
          </a:xfrm>
        </p:grpSpPr>
        <p:pic>
          <p:nvPicPr>
            <p:cNvPr id="11" name="Afbeelding 10">
              <a:extLst>
                <a:ext uri="{FF2B5EF4-FFF2-40B4-BE49-F238E27FC236}">
                  <a16:creationId xmlns:a16="http://schemas.microsoft.com/office/drawing/2014/main" id="{79F4062D-A070-47A9-95BE-84D828C2A51F}"/>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18611" y1="65278" x2="18611" y2="65278"/>
                          <a14:foregroundMark x1="10463" y1="80741" x2="10463" y2="80741"/>
                          <a14:foregroundMark x1="16481" y1="78981" x2="16481" y2="78981"/>
                          <a14:foregroundMark x1="23241" y1="78519" x2="23241" y2="78519"/>
                          <a14:foregroundMark x1="34537" y1="66667" x2="34537" y2="66667"/>
                          <a14:foregroundMark x1="40000" y1="66759" x2="40000" y2="66759"/>
                          <a14:foregroundMark x1="58704" y1="67963" x2="58704" y2="67963"/>
                          <a14:foregroundMark x1="78148" y1="67407" x2="78148" y2="67407"/>
                          <a14:foregroundMark x1="86296" y1="68148" x2="86296" y2="68148"/>
                          <a14:foregroundMark x1="27037" y1="80370" x2="27037" y2="80370"/>
                          <a14:foregroundMark x1="30926" y1="79907" x2="30926" y2="79907"/>
                          <a14:foregroundMark x1="36574" y1="80370" x2="36574" y2="80370"/>
                          <a14:foregroundMark x1="42130" y1="80463" x2="42130" y2="80463"/>
                          <a14:foregroundMark x1="49537" y1="81204" x2="49537" y2="81204"/>
                          <a14:foregroundMark x1="55926" y1="79907" x2="55926" y2="79907"/>
                          <a14:foregroundMark x1="64815" y1="81111" x2="64815" y2="81111"/>
                          <a14:foregroundMark x1="71667" y1="79259" x2="71667" y2="79259"/>
                          <a14:foregroundMark x1="75556" y1="80000" x2="75556" y2="80000"/>
                          <a14:foregroundMark x1="78426" y1="79907" x2="78426" y2="79907"/>
                          <a14:foregroundMark x1="85093" y1="77963" x2="85093" y2="77963"/>
                          <a14:foregroundMark x1="44352" y1="31944" x2="44352" y2="31944"/>
                          <a14:backgroundMark x1="11481" y1="79167" x2="11481" y2="79167"/>
                          <a14:backgroundMark x1="12315" y1="82778" x2="12315" y2="82778"/>
                          <a14:backgroundMark x1="50833" y1="79537" x2="50833" y2="79537"/>
                          <a14:backgroundMark x1="66481" y1="80741" x2="66481" y2="80741"/>
                          <a14:backgroundMark x1="41204" y1="36944" x2="41204" y2="36944"/>
                          <a14:backgroundMark x1="40000" y1="34815" x2="40000" y2="34815"/>
                          <a14:backgroundMark x1="45093" y1="37593" x2="45093" y2="37593"/>
                          <a14:backgroundMark x1="44815" y1="35463" x2="44815" y2="35463"/>
                          <a14:backgroundMark x1="45278" y1="33519" x2="45278" y2="33519"/>
                          <a14:backgroundMark x1="46019" y1="32407" x2="46019" y2="32407"/>
                          <a14:backgroundMark x1="47407" y1="30648" x2="47407" y2="30648"/>
                          <a14:backgroundMark x1="49074" y1="30185" x2="49074" y2="30185"/>
                          <a14:backgroundMark x1="51019" y1="30185" x2="51019" y2="30185"/>
                          <a14:backgroundMark x1="52778" y1="29444" x2="52778" y2="29444"/>
                          <a14:backgroundMark x1="51574" y1="32407" x2="51574" y2="32407"/>
                          <a14:backgroundMark x1="51296" y1="35000" x2="51296" y2="35000"/>
                          <a14:backgroundMark x1="48889" y1="32778" x2="48889" y2="32778"/>
                          <a14:backgroundMark x1="48611" y1="34815" x2="48611" y2="34815"/>
                          <a14:backgroundMark x1="50370" y1="36204" x2="50370" y2="36204"/>
                          <a14:backgroundMark x1="48426" y1="37222" x2="48426" y2="37222"/>
                          <a14:backgroundMark x1="46852" y1="37130" x2="46852" y2="37130"/>
                          <a14:backgroundMark x1="43704" y1="35648" x2="43704" y2="35648"/>
                          <a14:backgroundMark x1="41852" y1="34815" x2="41852" y2="34815"/>
                          <a14:backgroundMark x1="54259" y1="31759" x2="54259" y2="31759"/>
                          <a14:backgroundMark x1="56111" y1="29815" x2="56111" y2="29815"/>
                          <a14:backgroundMark x1="55926" y1="32593" x2="55926" y2="32593"/>
                          <a14:backgroundMark x1="57593" y1="32407" x2="57593" y2="32407"/>
                        </a14:backgroundRemoval>
                      </a14:imgEffect>
                    </a14:imgLayer>
                  </a14:imgProps>
                </a:ext>
                <a:ext uri="{28A0092B-C50C-407E-A947-70E740481C1C}">
                  <a14:useLocalDpi xmlns:a14="http://schemas.microsoft.com/office/drawing/2010/main" val="0"/>
                </a:ext>
              </a:extLst>
            </a:blip>
            <a:stretch>
              <a:fillRect/>
            </a:stretch>
          </p:blipFill>
          <p:spPr>
            <a:xfrm>
              <a:off x="16296410" y="-105350"/>
              <a:ext cx="1901966" cy="1901966"/>
            </a:xfrm>
            <a:prstGeom prst="rect">
              <a:avLst/>
            </a:prstGeom>
            <a:effectLst>
              <a:glow>
                <a:schemeClr val="tx1">
                  <a:alpha val="40000"/>
                </a:schemeClr>
              </a:glow>
            </a:effectLst>
          </p:spPr>
        </p:pic>
        <p:cxnSp>
          <p:nvCxnSpPr>
            <p:cNvPr id="6" name="Rechte verbindingslijn 5">
              <a:extLst>
                <a:ext uri="{FF2B5EF4-FFF2-40B4-BE49-F238E27FC236}">
                  <a16:creationId xmlns:a16="http://schemas.microsoft.com/office/drawing/2014/main" id="{DBFB5C7F-BD3E-47C6-AA10-C36C0C5E5D26}"/>
                </a:ext>
              </a:extLst>
            </p:cNvPr>
            <p:cNvCxnSpPr>
              <a:cxnSpLocks/>
            </p:cNvCxnSpPr>
            <p:nvPr userDrawn="1"/>
          </p:nvCxnSpPr>
          <p:spPr>
            <a:xfrm flipH="1">
              <a:off x="16565880" y="390525"/>
              <a:ext cx="355370"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 name="Rechte verbindingslijn 13">
              <a:extLst>
                <a:ext uri="{FF2B5EF4-FFF2-40B4-BE49-F238E27FC236}">
                  <a16:creationId xmlns:a16="http://schemas.microsoft.com/office/drawing/2014/main" id="{EC7554C3-DA64-4F27-8E1D-94EAD2F6BC65}"/>
                </a:ext>
              </a:extLst>
            </p:cNvPr>
            <p:cNvCxnSpPr>
              <a:cxnSpLocks/>
            </p:cNvCxnSpPr>
            <p:nvPr userDrawn="1"/>
          </p:nvCxnSpPr>
          <p:spPr>
            <a:xfrm flipH="1">
              <a:off x="16322040" y="489585"/>
              <a:ext cx="599210"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 name="Rechte verbindingslijn 15">
              <a:extLst>
                <a:ext uri="{FF2B5EF4-FFF2-40B4-BE49-F238E27FC236}">
                  <a16:creationId xmlns:a16="http://schemas.microsoft.com/office/drawing/2014/main" id="{E1678F34-62B9-4557-A7A3-4F846DCBC6D3}"/>
                </a:ext>
              </a:extLst>
            </p:cNvPr>
            <p:cNvCxnSpPr>
              <a:cxnSpLocks/>
            </p:cNvCxnSpPr>
            <p:nvPr userDrawn="1"/>
          </p:nvCxnSpPr>
          <p:spPr>
            <a:xfrm flipH="1">
              <a:off x="16565880" y="611505"/>
              <a:ext cx="355370" cy="0"/>
            </a:xfrm>
            <a:prstGeom prst="line">
              <a:avLst/>
            </a:prstGeom>
            <a:ln w="1270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B01CABC6-6F19-47DE-AD1B-F06DA79E655E}"/>
                </a:ext>
              </a:extLst>
            </p:cNvPr>
            <p:cNvCxnSpPr>
              <a:cxnSpLocks/>
            </p:cNvCxnSpPr>
            <p:nvPr userDrawn="1"/>
          </p:nvCxnSpPr>
          <p:spPr>
            <a:xfrm flipH="1">
              <a:off x="16441102" y="611505"/>
              <a:ext cx="129540" cy="95344"/>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1" name="Rechte verbindingslijn 20">
              <a:extLst>
                <a:ext uri="{FF2B5EF4-FFF2-40B4-BE49-F238E27FC236}">
                  <a16:creationId xmlns:a16="http://schemas.microsoft.com/office/drawing/2014/main" id="{29B1E06B-33D9-4692-A33E-5CE941C1472A}"/>
                </a:ext>
              </a:extLst>
            </p:cNvPr>
            <p:cNvCxnSpPr>
              <a:cxnSpLocks/>
            </p:cNvCxnSpPr>
            <p:nvPr userDrawn="1"/>
          </p:nvCxnSpPr>
          <p:spPr>
            <a:xfrm flipH="1">
              <a:off x="16703040" y="733425"/>
              <a:ext cx="218210"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98C8BF2B-6D30-494B-ABBE-F4AD5DFE8232}"/>
                </a:ext>
              </a:extLst>
            </p:cNvPr>
            <p:cNvCxnSpPr>
              <a:cxnSpLocks/>
            </p:cNvCxnSpPr>
            <p:nvPr userDrawn="1"/>
          </p:nvCxnSpPr>
          <p:spPr>
            <a:xfrm flipH="1" flipV="1">
              <a:off x="16649700" y="273604"/>
              <a:ext cx="106681" cy="116921"/>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5AA70C59-F730-4ACD-BCB0-C921D1B8453A}"/>
                </a:ext>
              </a:extLst>
            </p:cNvPr>
            <p:cNvCxnSpPr>
              <a:cxnSpLocks/>
            </p:cNvCxnSpPr>
            <p:nvPr userDrawn="1"/>
          </p:nvCxnSpPr>
          <p:spPr>
            <a:xfrm flipH="1" flipV="1">
              <a:off x="16417289" y="374569"/>
              <a:ext cx="106681" cy="116921"/>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0A95029E-6AC2-4760-83AF-3BBFFD1532E7}"/>
                </a:ext>
              </a:extLst>
            </p:cNvPr>
            <p:cNvCxnSpPr>
              <a:cxnSpLocks/>
            </p:cNvCxnSpPr>
            <p:nvPr userDrawn="1"/>
          </p:nvCxnSpPr>
          <p:spPr>
            <a:xfrm>
              <a:off x="17546998" y="489585"/>
              <a:ext cx="392344"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87E00FF2-C332-4A09-B32C-AFF1D15F189F}"/>
                </a:ext>
              </a:extLst>
            </p:cNvPr>
            <p:cNvCxnSpPr>
              <a:cxnSpLocks/>
            </p:cNvCxnSpPr>
            <p:nvPr userDrawn="1"/>
          </p:nvCxnSpPr>
          <p:spPr>
            <a:xfrm flipH="1" flipV="1">
              <a:off x="17610125" y="609171"/>
              <a:ext cx="136855" cy="99154"/>
            </a:xfrm>
            <a:prstGeom prst="line">
              <a:avLst/>
            </a:prstGeom>
            <a:ln w="1270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7B150D60-B0DA-4C0D-A16E-DCCEBFC8C68E}"/>
                </a:ext>
              </a:extLst>
            </p:cNvPr>
            <p:cNvCxnSpPr>
              <a:cxnSpLocks/>
            </p:cNvCxnSpPr>
            <p:nvPr userDrawn="1"/>
          </p:nvCxnSpPr>
          <p:spPr>
            <a:xfrm>
              <a:off x="17739360" y="706372"/>
              <a:ext cx="199982"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F1340BFD-4110-4D9D-BCF9-45D06E605FB6}"/>
                </a:ext>
              </a:extLst>
            </p:cNvPr>
            <p:cNvCxnSpPr>
              <a:cxnSpLocks/>
            </p:cNvCxnSpPr>
            <p:nvPr userDrawn="1"/>
          </p:nvCxnSpPr>
          <p:spPr>
            <a:xfrm>
              <a:off x="17552542" y="609171"/>
              <a:ext cx="199982"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0" name="Rechte verbindingslijn 39">
              <a:extLst>
                <a:ext uri="{FF2B5EF4-FFF2-40B4-BE49-F238E27FC236}">
                  <a16:creationId xmlns:a16="http://schemas.microsoft.com/office/drawing/2014/main" id="{0D3B6A70-BAC3-4450-9DAA-199F5DC06560}"/>
                </a:ext>
              </a:extLst>
            </p:cNvPr>
            <p:cNvCxnSpPr>
              <a:cxnSpLocks/>
            </p:cNvCxnSpPr>
            <p:nvPr userDrawn="1"/>
          </p:nvCxnSpPr>
          <p:spPr>
            <a:xfrm>
              <a:off x="17746980" y="487633"/>
              <a:ext cx="139022" cy="111678"/>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B908DE85-3D80-44BB-B0E7-B8AD72FB431B}"/>
                </a:ext>
              </a:extLst>
            </p:cNvPr>
            <p:cNvCxnSpPr>
              <a:cxnSpLocks/>
            </p:cNvCxnSpPr>
            <p:nvPr userDrawn="1"/>
          </p:nvCxnSpPr>
          <p:spPr>
            <a:xfrm>
              <a:off x="17550808" y="390525"/>
              <a:ext cx="463348"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8" name="Rechte verbindingslijn 47">
              <a:extLst>
                <a:ext uri="{FF2B5EF4-FFF2-40B4-BE49-F238E27FC236}">
                  <a16:creationId xmlns:a16="http://schemas.microsoft.com/office/drawing/2014/main" id="{A9ACD143-227A-4C11-9491-E02C7D8E4AA9}"/>
                </a:ext>
              </a:extLst>
            </p:cNvPr>
            <p:cNvCxnSpPr>
              <a:cxnSpLocks/>
            </p:cNvCxnSpPr>
            <p:nvPr userDrawn="1"/>
          </p:nvCxnSpPr>
          <p:spPr>
            <a:xfrm flipH="1" flipV="1">
              <a:off x="17522801" y="712226"/>
              <a:ext cx="119340" cy="85493"/>
            </a:xfrm>
            <a:prstGeom prst="line">
              <a:avLst/>
            </a:prstGeom>
            <a:ln w="1270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50" name="Rechte verbindingslijn 49">
              <a:extLst>
                <a:ext uri="{FF2B5EF4-FFF2-40B4-BE49-F238E27FC236}">
                  <a16:creationId xmlns:a16="http://schemas.microsoft.com/office/drawing/2014/main" id="{BB617A1A-104D-4863-8628-6F1E0568FCAE}"/>
                </a:ext>
              </a:extLst>
            </p:cNvPr>
            <p:cNvCxnSpPr>
              <a:cxnSpLocks/>
            </p:cNvCxnSpPr>
            <p:nvPr userDrawn="1"/>
          </p:nvCxnSpPr>
          <p:spPr>
            <a:xfrm>
              <a:off x="17639760" y="795338"/>
              <a:ext cx="199982"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51" name="Rechte verbindingslijn 50">
              <a:extLst>
                <a:ext uri="{FF2B5EF4-FFF2-40B4-BE49-F238E27FC236}">
                  <a16:creationId xmlns:a16="http://schemas.microsoft.com/office/drawing/2014/main" id="{359BBC8F-D09E-4A8E-A041-16E6B17DD564}"/>
                </a:ext>
              </a:extLst>
            </p:cNvPr>
            <p:cNvCxnSpPr>
              <a:cxnSpLocks/>
            </p:cNvCxnSpPr>
            <p:nvPr userDrawn="1"/>
          </p:nvCxnSpPr>
          <p:spPr>
            <a:xfrm flipV="1">
              <a:off x="17712971" y="316485"/>
              <a:ext cx="126380" cy="71327"/>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54" name="Rechte verbindingslijn 53">
            <a:extLst>
              <a:ext uri="{FF2B5EF4-FFF2-40B4-BE49-F238E27FC236}">
                <a16:creationId xmlns:a16="http://schemas.microsoft.com/office/drawing/2014/main" id="{3BDCCEDD-2F4A-4D73-B27E-AA51F91C6CCC}"/>
              </a:ext>
            </a:extLst>
          </p:cNvPr>
          <p:cNvCxnSpPr>
            <a:cxnSpLocks/>
          </p:cNvCxnSpPr>
          <p:nvPr userDrawn="1"/>
        </p:nvCxnSpPr>
        <p:spPr>
          <a:xfrm flipV="1">
            <a:off x="997879" y="1532011"/>
            <a:ext cx="16291428" cy="0"/>
          </a:xfrm>
          <a:prstGeom prst="line">
            <a:avLst/>
          </a:prstGeom>
          <a:ln w="28575">
            <a:solidFill>
              <a:srgbClr val="44C8F5"/>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59" name="Rechte verbindingslijn 58">
            <a:extLst>
              <a:ext uri="{FF2B5EF4-FFF2-40B4-BE49-F238E27FC236}">
                <a16:creationId xmlns:a16="http://schemas.microsoft.com/office/drawing/2014/main" id="{3F963168-9FD7-4CBB-AA51-408D94F54455}"/>
              </a:ext>
            </a:extLst>
          </p:cNvPr>
          <p:cNvCxnSpPr>
            <a:cxnSpLocks/>
          </p:cNvCxnSpPr>
          <p:nvPr userDrawn="1"/>
        </p:nvCxnSpPr>
        <p:spPr>
          <a:xfrm flipV="1">
            <a:off x="17289307" y="1439465"/>
            <a:ext cx="0" cy="91755"/>
          </a:xfrm>
          <a:prstGeom prst="line">
            <a:avLst/>
          </a:prstGeom>
          <a:ln w="28575" cap="rnd">
            <a:solidFill>
              <a:srgbClr val="44C8F5"/>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22648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en-GB"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0901551"/>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22381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863784025"/>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30449799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2957828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7569186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9498615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1723938962"/>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33260486"/>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619452"/>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9677247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4874998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9398938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373337553"/>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60713780"/>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68553268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NL" dirty="0"/>
              <a:t>Titel</a:t>
            </a:r>
            <a:endParaRPr lang="nl-BE" dirty="0"/>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10389513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83348632"/>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126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5574E764-4DF0-401B-8634-39C5C89BB7CE}"/>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8372444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52464918"/>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4004086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35915536"/>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230274321"/>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4E33BA09-67C0-408C-8B50-3F1EBDFBB6A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28369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
        <p:nvSpPr>
          <p:cNvPr id="17" name="Slide Number Placeholder 5">
            <a:extLst>
              <a:ext uri="{FF2B5EF4-FFF2-40B4-BE49-F238E27FC236}">
                <a16:creationId xmlns:a16="http://schemas.microsoft.com/office/drawing/2014/main" id="{535CD291-C318-4F7C-BE2D-0968FAAC202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1899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24/11/2021</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noProof="0" smtClean="0"/>
              <a:pPr/>
              <a:t>‹#›</a:t>
            </a:fld>
            <a:endParaRPr lang="nl-BE" noProof="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0151778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754E2B3E-4C74-4A6A-953D-C55A6E902B8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09396467"/>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E298B6C7-E64D-451B-B8F5-BDD2AEEBAC0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489056685"/>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
        <p:nvSpPr>
          <p:cNvPr id="10" name="Slide Number Placeholder 5">
            <a:extLst>
              <a:ext uri="{FF2B5EF4-FFF2-40B4-BE49-F238E27FC236}">
                <a16:creationId xmlns:a16="http://schemas.microsoft.com/office/drawing/2014/main" id="{E933CE10-84EB-48D5-9DBB-6D5D909491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63498780"/>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
        <p:nvSpPr>
          <p:cNvPr id="8" name="Slide Number Placeholder 5">
            <a:extLst>
              <a:ext uri="{FF2B5EF4-FFF2-40B4-BE49-F238E27FC236}">
                <a16:creationId xmlns:a16="http://schemas.microsoft.com/office/drawing/2014/main" id="{A7541285-D923-49F0-9255-B49296C75D2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170975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E4EA7E3C-8D96-4688-A34D-5E20B15746F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35366188"/>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9B0C9453-241A-4033-BF7E-32861682715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77616355"/>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2D7ADE46-BC5E-4CF0-A652-DEEBD380AB6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845866888"/>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
        <p:nvSpPr>
          <p:cNvPr id="13" name="Slide Number Placeholder 5">
            <a:extLst>
              <a:ext uri="{FF2B5EF4-FFF2-40B4-BE49-F238E27FC236}">
                <a16:creationId xmlns:a16="http://schemas.microsoft.com/office/drawing/2014/main" id="{11AD4B49-588B-4FA0-AB7E-1A35BB2C644B}"/>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05891243"/>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A7D7A479-4D38-43A0-BAB1-00DE90D031C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591389218"/>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NL"/>
              <a:t>Titel</a:t>
            </a:r>
            <a:endParaRPr lang="en-US" dirty="0"/>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71E88DA-619D-423F-AE47-6EC96B62FB4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28092799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24/11/2021</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16137522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5" name="Slide Number Placeholder 5">
            <a:extLst>
              <a:ext uri="{FF2B5EF4-FFF2-40B4-BE49-F238E27FC236}">
                <a16:creationId xmlns:a16="http://schemas.microsoft.com/office/drawing/2014/main" id="{373E7580-50F0-4BA7-B9B0-F25DEFBE5C9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258748530"/>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6" name="Slide Number Placeholder 5">
            <a:extLst>
              <a:ext uri="{FF2B5EF4-FFF2-40B4-BE49-F238E27FC236}">
                <a16:creationId xmlns:a16="http://schemas.microsoft.com/office/drawing/2014/main" id="{B322D117-B4F5-4509-AFFC-9390DA3CF0C5}"/>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88011576"/>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8" name="Slide Number Placeholder 5">
            <a:extLst>
              <a:ext uri="{FF2B5EF4-FFF2-40B4-BE49-F238E27FC236}">
                <a16:creationId xmlns:a16="http://schemas.microsoft.com/office/drawing/2014/main" id="{C4CEE009-8E85-4C17-8940-2ECFA7416A87}"/>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98399701"/>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0B746D04-F8B5-4633-8AF7-A2B6C081559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5390681"/>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BB1B3D76-87F5-4241-8BC7-B14883BF9B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902720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7FE107D6-62B0-4C84-B71F-6083B8886F2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766994925"/>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C622672D-881A-46AD-85C1-7DDEFA005E4F}"/>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375719772"/>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298E6EB-9C9F-42C7-9A88-763E9F891878}"/>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41883746"/>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762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17018830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image" Target="../media/image14.sv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3.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image" Target="../media/image14.sv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13.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noProof="0" smtClean="0"/>
              <a:t>24/11/2021</a:t>
            </a:fld>
            <a:endParaRPr lang="nl-BE" noProof="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noProof="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noProof="0" smtClean="0"/>
              <a:t>‹#›</a:t>
            </a:fld>
            <a:endParaRPr lang="nl-BE" noProof="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Afbeelding 314">
            <a:extLst>
              <a:ext uri="{FF2B5EF4-FFF2-40B4-BE49-F238E27FC236}">
                <a16:creationId xmlns:a16="http://schemas.microsoft.com/office/drawing/2014/main" id="{3BF46849-40DA-4360-9135-DC7B3200D2D2}"/>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5988887" y="9145588"/>
            <a:ext cx="1841761" cy="943903"/>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686" r:id="rId3"/>
    <p:sldLayoutId id="2147483708" r:id="rId4"/>
    <p:sldLayoutId id="2147483709" r:id="rId5"/>
    <p:sldLayoutId id="2147483684" r:id="rId6"/>
    <p:sldLayoutId id="2147483696" r:id="rId7"/>
    <p:sldLayoutId id="2147483688" r:id="rId8"/>
    <p:sldLayoutId id="2147483706" r:id="rId9"/>
    <p:sldLayoutId id="2147483697" r:id="rId10"/>
    <p:sldLayoutId id="2147483703" r:id="rId11"/>
    <p:sldLayoutId id="2147483687" r:id="rId12"/>
    <p:sldLayoutId id="2147483702" r:id="rId13"/>
    <p:sldLayoutId id="2147483693" r:id="rId14"/>
    <p:sldLayoutId id="2147483705" r:id="rId15"/>
    <p:sldLayoutId id="2147483698" r:id="rId16"/>
    <p:sldLayoutId id="2147483694" r:id="rId17"/>
    <p:sldLayoutId id="2147483699" r:id="rId18"/>
    <p:sldLayoutId id="2147483695" r:id="rId19"/>
    <p:sldLayoutId id="2147483700" r:id="rId20"/>
    <p:sldLayoutId id="2147483691" r:id="rId21"/>
    <p:sldLayoutId id="2147483704" r:id="rId22"/>
    <p:sldLayoutId id="2147483689" r:id="rId23"/>
    <p:sldLayoutId id="2147483692" r:id="rId24"/>
    <p:sldLayoutId id="2147483685" r:id="rId25"/>
    <p:sldLayoutId id="2147483764"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DF2FF41-9D14-4CCF-A57E-BD51DB27A649}"/>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GB"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24/11/2021</a:t>
            </a:fld>
            <a:endParaRPr lang="nl-BE"/>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Tree>
    <p:extLst>
      <p:ext uri="{BB962C8B-B14F-4D97-AF65-F5344CB8AC3E}">
        <p14:creationId xmlns:p14="http://schemas.microsoft.com/office/powerpoint/2010/main" val="41727844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62"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8" name="balk onderaan">
            <a:extLst>
              <a:ext uri="{FF2B5EF4-FFF2-40B4-BE49-F238E27FC236}">
                <a16:creationId xmlns:a16="http://schemas.microsoft.com/office/drawing/2014/main" id="{1C347D43-E018-4735-A7B3-BBD71DCA569C}"/>
              </a:ext>
            </a:extLst>
          </p:cNvPr>
          <p:cNvSpPr/>
          <p:nvPr userDrawn="1"/>
        </p:nvSpPr>
        <p:spPr>
          <a:xfrm>
            <a:off x="-5644" y="9306131"/>
            <a:ext cx="13481537" cy="552245"/>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 name="connsiteX0" fmla="*/ 0 w 15988888"/>
              <a:gd name="connsiteY0" fmla="*/ 547482 h 548274"/>
              <a:gd name="connsiteX1" fmla="*/ 2507456 w 15988888"/>
              <a:gd name="connsiteY1" fmla="*/ 2176 h 548274"/>
              <a:gd name="connsiteX2" fmla="*/ 15802408 w 15988888"/>
              <a:gd name="connsiteY2" fmla="*/ 586 h 548274"/>
              <a:gd name="connsiteX3" fmla="*/ 15988888 w 15988888"/>
              <a:gd name="connsiteY3" fmla="*/ 0 h 548274"/>
              <a:gd name="connsiteX4" fmla="*/ 15802408 w 15988888"/>
              <a:gd name="connsiteY4" fmla="*/ 548274 h 548274"/>
              <a:gd name="connsiteX5" fmla="*/ 0 w 15988888"/>
              <a:gd name="connsiteY5" fmla="*/ 547482 h 54827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7196 w 13481484"/>
              <a:gd name="connsiteY5" fmla="*/ 549864 h 54986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4394234 w 13481484"/>
              <a:gd name="connsiteY5" fmla="*/ 549863 h 549864"/>
              <a:gd name="connsiteX6" fmla="*/ 7196 w 13481484"/>
              <a:gd name="connsiteY6" fmla="*/ 549864 h 549864"/>
              <a:gd name="connsiteX0" fmla="*/ 2486 w 13481537"/>
              <a:gd name="connsiteY0" fmla="*/ 552245 h 552245"/>
              <a:gd name="connsiteX1" fmla="*/ 105 w 13481537"/>
              <a:gd name="connsiteY1" fmla="*/ 2176 h 552245"/>
              <a:gd name="connsiteX2" fmla="*/ 13295057 w 13481537"/>
              <a:gd name="connsiteY2" fmla="*/ 586 h 552245"/>
              <a:gd name="connsiteX3" fmla="*/ 13481537 w 13481537"/>
              <a:gd name="connsiteY3" fmla="*/ 0 h 552245"/>
              <a:gd name="connsiteX4" fmla="*/ 13295057 w 13481537"/>
              <a:gd name="connsiteY4" fmla="*/ 548274 h 552245"/>
              <a:gd name="connsiteX5" fmla="*/ 4394287 w 13481537"/>
              <a:gd name="connsiteY5" fmla="*/ 549863 h 552245"/>
              <a:gd name="connsiteX6" fmla="*/ 2486 w 13481537"/>
              <a:gd name="connsiteY6" fmla="*/ 552245 h 5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1537" h="552245">
                <a:moveTo>
                  <a:pt x="2486" y="552245"/>
                </a:moveTo>
                <a:cubicBezTo>
                  <a:pt x="3280" y="369682"/>
                  <a:pt x="-689" y="184739"/>
                  <a:pt x="105" y="2176"/>
                </a:cubicBezTo>
                <a:lnTo>
                  <a:pt x="13295057" y="586"/>
                </a:lnTo>
                <a:lnTo>
                  <a:pt x="13481537" y="0"/>
                </a:lnTo>
                <a:lnTo>
                  <a:pt x="13295057" y="548274"/>
                </a:lnTo>
                <a:lnTo>
                  <a:pt x="4394287" y="549863"/>
                </a:lnTo>
                <a:lnTo>
                  <a:pt x="2486" y="552245"/>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highlight>
                <a:srgbClr val="FFFF00"/>
              </a:highlight>
            </a:endParaRPr>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24/11/2021</a:t>
            </a:fld>
            <a:endParaRPr lang="nl-BE" dirty="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
        <p:nvSpPr>
          <p:cNvPr id="155" name="Rechthoek 154">
            <a:extLst>
              <a:ext uri="{FF2B5EF4-FFF2-40B4-BE49-F238E27FC236}">
                <a16:creationId xmlns:a16="http://schemas.microsoft.com/office/drawing/2014/main" id="{3006AA6B-15EB-4DBD-8F12-1BA7B403185D}"/>
              </a:ext>
            </a:extLst>
          </p:cNvPr>
          <p:cNvSpPr/>
          <p:nvPr userDrawn="1"/>
        </p:nvSpPr>
        <p:spPr>
          <a:xfrm>
            <a:off x="13857675" y="9308422"/>
            <a:ext cx="1714500" cy="5476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Plaats</a:t>
            </a:r>
            <a:r>
              <a:rPr lang="en-US" sz="1100" dirty="0"/>
              <a:t> logo </a:t>
            </a:r>
            <a:r>
              <a:rPr lang="en-US" sz="1100" dirty="0" err="1"/>
              <a:t>hier</a:t>
            </a:r>
            <a:r>
              <a:rPr lang="en-US" sz="1100" dirty="0"/>
              <a:t> in het </a:t>
            </a:r>
            <a:r>
              <a:rPr lang="en-US" sz="1100" dirty="0" err="1"/>
              <a:t>diamodel</a:t>
            </a:r>
            <a:endParaRPr lang="nl-BE" sz="1100" dirty="0"/>
          </a:p>
        </p:txBody>
      </p:sp>
    </p:spTree>
    <p:extLst>
      <p:ext uri="{BB962C8B-B14F-4D97-AF65-F5344CB8AC3E}">
        <p14:creationId xmlns:p14="http://schemas.microsoft.com/office/powerpoint/2010/main" val="3064038114"/>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38"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3"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Layout" Target="../slideLayouts/slideLayout28.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hyperlink" Target="https://scikit-learn.org/stable/modules/clustering.html#overview-of-clustering-methods" TargetMode="External"/><Relationship Id="rId2" Type="http://schemas.openxmlformats.org/officeDocument/2006/relationships/notesSlide" Target="../notesSlides/notesSlide15.xml"/><Relationship Id="rId1" Type="http://schemas.openxmlformats.org/officeDocument/2006/relationships/slideLayout" Target="../slideLayouts/slideLayout34.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9.xml"/><Relationship Id="rId5" Type="http://schemas.microsoft.com/office/2007/relationships/hdphoto" Target="../media/hdphoto1.wdp"/><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4.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4.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3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Layout" Target="../slideLayouts/slideLayout29.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2" Type="http://schemas.openxmlformats.org/officeDocument/2006/relationships/hyperlink" Target="https://setosa.io/ev/principal-component-analysis/" TargetMode="Externa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34.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34.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4.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PU with binary numbers and blueprint">
            <a:extLst>
              <a:ext uri="{FF2B5EF4-FFF2-40B4-BE49-F238E27FC236}">
                <a16:creationId xmlns:a16="http://schemas.microsoft.com/office/drawing/2014/main" id="{47BE49B0-B1CA-4170-933F-60ED438DBEA5}"/>
              </a:ext>
            </a:extLst>
          </p:cNvPr>
          <p:cNvPicPr>
            <a:picLocks noChangeAspect="1"/>
          </p:cNvPicPr>
          <p:nvPr/>
        </p:nvPicPr>
        <p:blipFill rotWithShape="1">
          <a:blip r:embed="rId2">
            <a:alphaModFix amt="50000"/>
          </a:blip>
          <a:srcRect/>
          <a:stretch/>
        </p:blipFill>
        <p:spPr>
          <a:xfrm>
            <a:off x="20" y="1"/>
            <a:ext cx="18287980" cy="10286999"/>
          </a:xfrm>
          <a:prstGeom prst="rect">
            <a:avLst/>
          </a:prstGeom>
        </p:spPr>
      </p:pic>
      <p:sp>
        <p:nvSpPr>
          <p:cNvPr id="5" name="Title 4">
            <a:extLst>
              <a:ext uri="{FF2B5EF4-FFF2-40B4-BE49-F238E27FC236}">
                <a16:creationId xmlns:a16="http://schemas.microsoft.com/office/drawing/2014/main" id="{846A28F8-7A6A-45D7-A1E8-9DB8C3A1EF8A}"/>
              </a:ext>
            </a:extLst>
          </p:cNvPr>
          <p:cNvSpPr>
            <a:spLocks noGrp="1"/>
          </p:cNvSpPr>
          <p:nvPr>
            <p:ph type="ctrTitle"/>
          </p:nvPr>
        </p:nvSpPr>
        <p:spPr>
          <a:xfrm>
            <a:off x="961016" y="4034971"/>
            <a:ext cx="13716000" cy="1093286"/>
          </a:xfrm>
        </p:spPr>
        <p:txBody>
          <a:bodyPr>
            <a:normAutofit/>
          </a:bodyPr>
          <a:lstStyle/>
          <a:p>
            <a:r>
              <a:rPr lang="en-US" dirty="0">
                <a:solidFill>
                  <a:srgbClr val="FFFFFF"/>
                </a:solidFill>
              </a:rPr>
              <a:t>BIT07 – Machine Learning</a:t>
            </a:r>
          </a:p>
        </p:txBody>
      </p:sp>
      <p:sp>
        <p:nvSpPr>
          <p:cNvPr id="6" name="Subtitle 5">
            <a:extLst>
              <a:ext uri="{FF2B5EF4-FFF2-40B4-BE49-F238E27FC236}">
                <a16:creationId xmlns:a16="http://schemas.microsoft.com/office/drawing/2014/main" id="{701007F4-3264-46CC-A094-957DFFCF81FA}"/>
              </a:ext>
            </a:extLst>
          </p:cNvPr>
          <p:cNvSpPr>
            <a:spLocks noGrp="1"/>
          </p:cNvSpPr>
          <p:nvPr>
            <p:ph type="subTitle" idx="1"/>
          </p:nvPr>
        </p:nvSpPr>
        <p:spPr>
          <a:xfrm>
            <a:off x="961016" y="5333043"/>
            <a:ext cx="13716000" cy="1647592"/>
          </a:xfrm>
        </p:spPr>
        <p:txBody>
          <a:bodyPr>
            <a:normAutofit/>
          </a:bodyPr>
          <a:lstStyle/>
          <a:p>
            <a:r>
              <a:rPr lang="en-US" dirty="0">
                <a:solidFill>
                  <a:srgbClr val="FFFFFF"/>
                </a:solidFill>
              </a:rPr>
              <a:t>Cedric Hermans</a:t>
            </a:r>
          </a:p>
        </p:txBody>
      </p:sp>
      <p:sp>
        <p:nvSpPr>
          <p:cNvPr id="2" name="Slide Number Placeholder 1">
            <a:extLst>
              <a:ext uri="{FF2B5EF4-FFF2-40B4-BE49-F238E27FC236}">
                <a16:creationId xmlns:a16="http://schemas.microsoft.com/office/drawing/2014/main" id="{2ED3D77D-38C3-4005-92A4-0449734167A3}"/>
              </a:ext>
            </a:extLst>
          </p:cNvPr>
          <p:cNvSpPr>
            <a:spLocks noGrp="1"/>
          </p:cNvSpPr>
          <p:nvPr>
            <p:ph type="sldNum" sz="quarter" idx="4294967295"/>
          </p:nvPr>
        </p:nvSpPr>
        <p:spPr>
          <a:xfrm>
            <a:off x="12915900" y="9534525"/>
            <a:ext cx="4114800" cy="547687"/>
          </a:xfrm>
        </p:spPr>
        <p:txBody>
          <a:bodyPr>
            <a:normAutofit/>
          </a:bodyPr>
          <a:lstStyle/>
          <a:p>
            <a:pPr>
              <a:spcAft>
                <a:spcPts val="600"/>
              </a:spcAft>
            </a:pPr>
            <a:fld id="{B7527A74-2D87-4307-9531-5A57D9647EEB}" type="slidenum">
              <a:rPr lang="nl-BE">
                <a:solidFill>
                  <a:srgbClr val="FFFFFF"/>
                </a:solidFill>
              </a:rPr>
              <a:pPr>
                <a:spcAft>
                  <a:spcPts val="600"/>
                </a:spcAft>
              </a:pPr>
              <a:t>1</a:t>
            </a:fld>
            <a:endParaRPr lang="nl-BE">
              <a:solidFill>
                <a:srgbClr val="FFFFFF"/>
              </a:solidFill>
            </a:endParaRPr>
          </a:p>
        </p:txBody>
      </p:sp>
      <p:pic>
        <p:nvPicPr>
          <p:cNvPr id="11" name="Afbeelding 10">
            <a:extLst>
              <a:ext uri="{FF2B5EF4-FFF2-40B4-BE49-F238E27FC236}">
                <a16:creationId xmlns:a16="http://schemas.microsoft.com/office/drawing/2014/main" id="{79617774-50E4-45EA-86D0-C454DF8BF09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8611" y1="65278" x2="18611" y2="65278"/>
                        <a14:foregroundMark x1="10463" y1="80741" x2="10463" y2="80741"/>
                        <a14:foregroundMark x1="16481" y1="78981" x2="16481" y2="78981"/>
                        <a14:foregroundMark x1="23241" y1="78519" x2="23241" y2="78519"/>
                        <a14:foregroundMark x1="34537" y1="66667" x2="34537" y2="66667"/>
                        <a14:foregroundMark x1="40000" y1="66759" x2="40000" y2="66759"/>
                        <a14:foregroundMark x1="58704" y1="67963" x2="58704" y2="67963"/>
                        <a14:foregroundMark x1="78148" y1="67407" x2="78148" y2="67407"/>
                        <a14:foregroundMark x1="86296" y1="68148" x2="86296" y2="68148"/>
                        <a14:foregroundMark x1="27037" y1="80370" x2="27037" y2="80370"/>
                        <a14:foregroundMark x1="30926" y1="79907" x2="30926" y2="79907"/>
                        <a14:foregroundMark x1="36574" y1="80370" x2="36574" y2="80370"/>
                        <a14:foregroundMark x1="42130" y1="80463" x2="42130" y2="80463"/>
                        <a14:foregroundMark x1="49537" y1="81204" x2="49537" y2="81204"/>
                        <a14:foregroundMark x1="55926" y1="79907" x2="55926" y2="79907"/>
                        <a14:foregroundMark x1="64815" y1="81111" x2="64815" y2="81111"/>
                        <a14:foregroundMark x1="71667" y1="79259" x2="71667" y2="79259"/>
                        <a14:foregroundMark x1="75556" y1="80000" x2="75556" y2="80000"/>
                        <a14:foregroundMark x1="78426" y1="79907" x2="78426" y2="79907"/>
                        <a14:foregroundMark x1="85093" y1="77963" x2="85093" y2="77963"/>
                        <a14:foregroundMark x1="44352" y1="31944" x2="44352" y2="31944"/>
                        <a14:backgroundMark x1="11481" y1="79167" x2="11481" y2="79167"/>
                        <a14:backgroundMark x1="12315" y1="82778" x2="12315" y2="82778"/>
                        <a14:backgroundMark x1="50833" y1="79537" x2="50833" y2="79537"/>
                        <a14:backgroundMark x1="66481" y1="80741" x2="66481" y2="80741"/>
                        <a14:backgroundMark x1="41204" y1="36944" x2="41204" y2="36944"/>
                        <a14:backgroundMark x1="40000" y1="34815" x2="40000" y2="34815"/>
                        <a14:backgroundMark x1="45093" y1="37593" x2="45093" y2="37593"/>
                        <a14:backgroundMark x1="44815" y1="35463" x2="44815" y2="35463"/>
                        <a14:backgroundMark x1="45278" y1="33519" x2="45278" y2="33519"/>
                        <a14:backgroundMark x1="46019" y1="32407" x2="46019" y2="32407"/>
                        <a14:backgroundMark x1="47407" y1="30648" x2="47407" y2="30648"/>
                        <a14:backgroundMark x1="49074" y1="30185" x2="49074" y2="30185"/>
                        <a14:backgroundMark x1="51019" y1="30185" x2="51019" y2="30185"/>
                        <a14:backgroundMark x1="52778" y1="29444" x2="52778" y2="29444"/>
                        <a14:backgroundMark x1="51574" y1="32407" x2="51574" y2="32407"/>
                        <a14:backgroundMark x1="51296" y1="35000" x2="51296" y2="35000"/>
                        <a14:backgroundMark x1="48889" y1="32778" x2="48889" y2="32778"/>
                        <a14:backgroundMark x1="48611" y1="34815" x2="48611" y2="34815"/>
                        <a14:backgroundMark x1="50370" y1="36204" x2="50370" y2="36204"/>
                        <a14:backgroundMark x1="48426" y1="37222" x2="48426" y2="37222"/>
                        <a14:backgroundMark x1="46852" y1="37130" x2="46852" y2="37130"/>
                        <a14:backgroundMark x1="43704" y1="35648" x2="43704" y2="35648"/>
                        <a14:backgroundMark x1="41852" y1="34815" x2="41852" y2="34815"/>
                        <a14:backgroundMark x1="54259" y1="31759" x2="54259" y2="31759"/>
                        <a14:backgroundMark x1="56111" y1="29815" x2="56111" y2="29815"/>
                        <a14:backgroundMark x1="55926" y1="32593" x2="55926" y2="32593"/>
                        <a14:backgroundMark x1="57593" y1="32407" x2="57593" y2="32407"/>
                      </a14:backgroundRemoval>
                    </a14:imgEffect>
                  </a14:imgLayer>
                </a14:imgProps>
              </a:ext>
              <a:ext uri="{28A0092B-C50C-407E-A947-70E740481C1C}">
                <a14:useLocalDpi xmlns:a14="http://schemas.microsoft.com/office/drawing/2010/main" val="0"/>
              </a:ext>
            </a:extLst>
          </a:blip>
          <a:stretch>
            <a:fillRect/>
          </a:stretch>
        </p:blipFill>
        <p:spPr>
          <a:xfrm>
            <a:off x="14793130" y="452434"/>
            <a:ext cx="3042783" cy="3042783"/>
          </a:xfrm>
          <a:prstGeom prst="rect">
            <a:avLst/>
          </a:prstGeom>
          <a:effectLst>
            <a:glow rad="190500">
              <a:schemeClr val="tx1">
                <a:alpha val="40000"/>
              </a:schemeClr>
            </a:glow>
          </a:effectLst>
        </p:spPr>
      </p:pic>
    </p:spTree>
    <p:extLst>
      <p:ext uri="{BB962C8B-B14F-4D97-AF65-F5344CB8AC3E}">
        <p14:creationId xmlns:p14="http://schemas.microsoft.com/office/powerpoint/2010/main" val="12423188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700"/>
                                        <p:tgtEl>
                                          <p:spTgt spid="6">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E17C4-771C-459C-911A-99BF73E33F03}"/>
              </a:ext>
            </a:extLst>
          </p:cNvPr>
          <p:cNvSpPr>
            <a:spLocks noGrp="1"/>
          </p:cNvSpPr>
          <p:nvPr>
            <p:ph type="body" sz="quarter" idx="17"/>
          </p:nvPr>
        </p:nvSpPr>
        <p:spPr>
          <a:xfrm>
            <a:off x="1047280" y="1900922"/>
            <a:ext cx="16575629" cy="6103800"/>
          </a:xfrm>
        </p:spPr>
        <p:txBody>
          <a:bodyPr/>
          <a:lstStyle/>
          <a:p>
            <a:r>
              <a:rPr lang="en-US" b="1" dirty="0"/>
              <a:t>Initializing centroids</a:t>
            </a:r>
          </a:p>
          <a:p>
            <a:pPr marL="571500" indent="-571500">
              <a:buFont typeface="Arial" panose="020B0604020202020204" pitchFamily="34" charset="0"/>
              <a:buChar char="•"/>
            </a:pPr>
            <a:r>
              <a:rPr lang="en-US" dirty="0"/>
              <a:t>Initialize K random points to be the center of the cluster</a:t>
            </a:r>
          </a:p>
          <a:p>
            <a:pPr marL="571500" indent="-571500">
              <a:buFont typeface="Arial" panose="020B0604020202020204" pitchFamily="34" charset="0"/>
              <a:buChar char="•"/>
            </a:pPr>
            <a:r>
              <a:rPr lang="en-US" dirty="0"/>
              <a:t>Often, three random points from the dataset are chosen as initial values</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10</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K-means clustering</a:t>
            </a:r>
          </a:p>
        </p:txBody>
      </p:sp>
      <p:pic>
        <p:nvPicPr>
          <p:cNvPr id="3074" name="Picture 2">
            <a:extLst>
              <a:ext uri="{FF2B5EF4-FFF2-40B4-BE49-F238E27FC236}">
                <a16:creationId xmlns:a16="http://schemas.microsoft.com/office/drawing/2014/main" id="{BD3DED01-27B2-43F9-A1CD-6FFBFB3B1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226" y="4123229"/>
            <a:ext cx="8534400" cy="5946842"/>
          </a:xfrm>
          <a:prstGeom prst="rect">
            <a:avLst/>
          </a:prstGeom>
          <a:noFill/>
          <a:extLst>
            <a:ext uri="{909E8E84-426E-40DD-AFC4-6F175D3DCCD1}">
              <a14:hiddenFill xmlns:a14="http://schemas.microsoft.com/office/drawing/2010/main">
                <a:solidFill>
                  <a:srgbClr val="FFFFFF"/>
                </a:solidFill>
              </a14:hiddenFill>
            </a:ext>
          </a:extLst>
        </p:spPr>
      </p:pic>
      <p:sp>
        <p:nvSpPr>
          <p:cNvPr id="6" name="Star: 5 Points 5">
            <a:extLst>
              <a:ext uri="{FF2B5EF4-FFF2-40B4-BE49-F238E27FC236}">
                <a16:creationId xmlns:a16="http://schemas.microsoft.com/office/drawing/2014/main" id="{30B5443B-ABF9-4963-A015-0E425305FBE7}"/>
              </a:ext>
            </a:extLst>
          </p:cNvPr>
          <p:cNvSpPr/>
          <p:nvPr/>
        </p:nvSpPr>
        <p:spPr>
          <a:xfrm>
            <a:off x="8697913" y="5399086"/>
            <a:ext cx="252412" cy="25200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C7EE44B1-F57A-49C9-8A9B-FC317402962D}"/>
              </a:ext>
            </a:extLst>
          </p:cNvPr>
          <p:cNvSpPr/>
          <p:nvPr/>
        </p:nvSpPr>
        <p:spPr>
          <a:xfrm>
            <a:off x="10305632" y="5608636"/>
            <a:ext cx="252412" cy="252000"/>
          </a:xfrm>
          <a:prstGeom prst="star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48A73A28-E4EA-4095-987B-B23A09F138CE}"/>
              </a:ext>
            </a:extLst>
          </p:cNvPr>
          <p:cNvSpPr/>
          <p:nvPr/>
        </p:nvSpPr>
        <p:spPr>
          <a:xfrm>
            <a:off x="10672343" y="8077160"/>
            <a:ext cx="252412" cy="252000"/>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407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E17C4-771C-459C-911A-99BF73E33F03}"/>
              </a:ext>
            </a:extLst>
          </p:cNvPr>
          <p:cNvSpPr>
            <a:spLocks noGrp="1"/>
          </p:cNvSpPr>
          <p:nvPr>
            <p:ph type="body" sz="quarter" idx="17"/>
          </p:nvPr>
        </p:nvSpPr>
        <p:spPr>
          <a:xfrm>
            <a:off x="1047280" y="1900922"/>
            <a:ext cx="16575629" cy="6103800"/>
          </a:xfrm>
        </p:spPr>
        <p:txBody>
          <a:bodyPr/>
          <a:lstStyle/>
          <a:p>
            <a:r>
              <a:rPr lang="en-US" b="1" dirty="0"/>
              <a:t>Categorize samples</a:t>
            </a:r>
          </a:p>
          <a:p>
            <a:pPr marL="571500" indent="-571500">
              <a:buFont typeface="Arial" panose="020B0604020202020204" pitchFamily="34" charset="0"/>
              <a:buChar char="•"/>
            </a:pPr>
            <a:r>
              <a:rPr lang="en-US" dirty="0"/>
              <a:t>Determine for each sample which is the closest centroid</a:t>
            </a:r>
          </a:p>
          <a:p>
            <a:pPr marL="571500" indent="-571500">
              <a:buFont typeface="Arial" panose="020B0604020202020204" pitchFamily="34" charset="0"/>
              <a:buChar char="•"/>
            </a:pPr>
            <a:r>
              <a:rPr lang="en-US" dirty="0"/>
              <a:t>We do this using the Euclidean distance</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11</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K-means clustering</a:t>
            </a:r>
          </a:p>
        </p:txBody>
      </p:sp>
      <p:pic>
        <p:nvPicPr>
          <p:cNvPr id="3074" name="Picture 2">
            <a:extLst>
              <a:ext uri="{FF2B5EF4-FFF2-40B4-BE49-F238E27FC236}">
                <a16:creationId xmlns:a16="http://schemas.microsoft.com/office/drawing/2014/main" id="{BD3DED01-27B2-43F9-A1CD-6FFBFB3B1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226" y="4123229"/>
            <a:ext cx="8534400" cy="5946842"/>
          </a:xfrm>
          <a:prstGeom prst="rect">
            <a:avLst/>
          </a:prstGeom>
          <a:noFill/>
          <a:extLst>
            <a:ext uri="{909E8E84-426E-40DD-AFC4-6F175D3DCCD1}">
              <a14:hiddenFill xmlns:a14="http://schemas.microsoft.com/office/drawing/2010/main">
                <a:solidFill>
                  <a:srgbClr val="FFFFFF"/>
                </a:solidFill>
              </a14:hiddenFill>
            </a:ext>
          </a:extLst>
        </p:spPr>
      </p:pic>
      <p:sp>
        <p:nvSpPr>
          <p:cNvPr id="3088" name="Freeform: Shape 3087">
            <a:extLst>
              <a:ext uri="{FF2B5EF4-FFF2-40B4-BE49-F238E27FC236}">
                <a16:creationId xmlns:a16="http://schemas.microsoft.com/office/drawing/2014/main" id="{551D60CF-F153-4F97-B95B-A12D9DB86374}"/>
              </a:ext>
            </a:extLst>
          </p:cNvPr>
          <p:cNvSpPr/>
          <p:nvPr/>
        </p:nvSpPr>
        <p:spPr>
          <a:xfrm>
            <a:off x="4724400" y="4267200"/>
            <a:ext cx="5038725" cy="4943475"/>
          </a:xfrm>
          <a:custGeom>
            <a:avLst/>
            <a:gdLst>
              <a:gd name="connsiteX0" fmla="*/ 0 w 5038725"/>
              <a:gd name="connsiteY0" fmla="*/ 0 h 4943475"/>
              <a:gd name="connsiteX1" fmla="*/ 5038725 w 5038725"/>
              <a:gd name="connsiteY1" fmla="*/ 0 h 4943475"/>
              <a:gd name="connsiteX2" fmla="*/ 4676775 w 5038725"/>
              <a:gd name="connsiteY2" fmla="*/ 2867025 h 4943475"/>
              <a:gd name="connsiteX3" fmla="*/ 1847850 w 5038725"/>
              <a:gd name="connsiteY3" fmla="*/ 4943475 h 4943475"/>
              <a:gd name="connsiteX4" fmla="*/ 0 w 5038725"/>
              <a:gd name="connsiteY4" fmla="*/ 4933950 h 4943475"/>
              <a:gd name="connsiteX5" fmla="*/ 0 w 5038725"/>
              <a:gd name="connsiteY5" fmla="*/ 0 h 494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8725" h="4943475">
                <a:moveTo>
                  <a:pt x="0" y="0"/>
                </a:moveTo>
                <a:lnTo>
                  <a:pt x="5038725" y="0"/>
                </a:lnTo>
                <a:lnTo>
                  <a:pt x="4676775" y="2867025"/>
                </a:lnTo>
                <a:lnTo>
                  <a:pt x="1847850" y="4943475"/>
                </a:lnTo>
                <a:lnTo>
                  <a:pt x="0" y="4933950"/>
                </a:lnTo>
                <a:lnTo>
                  <a:pt x="0" y="0"/>
                </a:lnTo>
                <a:close/>
              </a:path>
            </a:pathLst>
          </a:custGeom>
          <a:solidFill>
            <a:srgbClr val="FF000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Freeform: Shape 3088">
            <a:extLst>
              <a:ext uri="{FF2B5EF4-FFF2-40B4-BE49-F238E27FC236}">
                <a16:creationId xmlns:a16="http://schemas.microsoft.com/office/drawing/2014/main" id="{7B6F8710-BB50-42BF-888C-CC1B59BD7639}"/>
              </a:ext>
            </a:extLst>
          </p:cNvPr>
          <p:cNvSpPr/>
          <p:nvPr/>
        </p:nvSpPr>
        <p:spPr>
          <a:xfrm>
            <a:off x="9391650" y="4257675"/>
            <a:ext cx="2905125" cy="2886075"/>
          </a:xfrm>
          <a:custGeom>
            <a:avLst/>
            <a:gdLst>
              <a:gd name="connsiteX0" fmla="*/ 371475 w 2905125"/>
              <a:gd name="connsiteY0" fmla="*/ 0 h 2886075"/>
              <a:gd name="connsiteX1" fmla="*/ 2905125 w 2905125"/>
              <a:gd name="connsiteY1" fmla="*/ 9525 h 2886075"/>
              <a:gd name="connsiteX2" fmla="*/ 2895600 w 2905125"/>
              <a:gd name="connsiteY2" fmla="*/ 2400300 h 2886075"/>
              <a:gd name="connsiteX3" fmla="*/ 0 w 2905125"/>
              <a:gd name="connsiteY3" fmla="*/ 2886075 h 2886075"/>
              <a:gd name="connsiteX4" fmla="*/ 371475 w 2905125"/>
              <a:gd name="connsiteY4" fmla="*/ 0 h 2886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5125" h="2886075">
                <a:moveTo>
                  <a:pt x="371475" y="0"/>
                </a:moveTo>
                <a:lnTo>
                  <a:pt x="2905125" y="9525"/>
                </a:lnTo>
                <a:lnTo>
                  <a:pt x="2895600" y="2400300"/>
                </a:lnTo>
                <a:lnTo>
                  <a:pt x="0" y="2886075"/>
                </a:lnTo>
                <a:lnTo>
                  <a:pt x="371475" y="0"/>
                </a:lnTo>
                <a:close/>
              </a:path>
            </a:pathLst>
          </a:custGeom>
          <a:solidFill>
            <a:srgbClr val="00B05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Freeform: Shape 3089">
            <a:extLst>
              <a:ext uri="{FF2B5EF4-FFF2-40B4-BE49-F238E27FC236}">
                <a16:creationId xmlns:a16="http://schemas.microsoft.com/office/drawing/2014/main" id="{B617BBD8-52FD-4865-ABF3-8D0772C316D8}"/>
              </a:ext>
            </a:extLst>
          </p:cNvPr>
          <p:cNvSpPr/>
          <p:nvPr/>
        </p:nvSpPr>
        <p:spPr>
          <a:xfrm>
            <a:off x="6553200" y="6648450"/>
            <a:ext cx="5743575" cy="2552700"/>
          </a:xfrm>
          <a:custGeom>
            <a:avLst/>
            <a:gdLst>
              <a:gd name="connsiteX0" fmla="*/ 2828925 w 5743575"/>
              <a:gd name="connsiteY0" fmla="*/ 495300 h 2552700"/>
              <a:gd name="connsiteX1" fmla="*/ 0 w 5743575"/>
              <a:gd name="connsiteY1" fmla="*/ 2552700 h 2552700"/>
              <a:gd name="connsiteX2" fmla="*/ 5743575 w 5743575"/>
              <a:gd name="connsiteY2" fmla="*/ 2543175 h 2552700"/>
              <a:gd name="connsiteX3" fmla="*/ 5743575 w 5743575"/>
              <a:gd name="connsiteY3" fmla="*/ 0 h 2552700"/>
              <a:gd name="connsiteX4" fmla="*/ 2828925 w 5743575"/>
              <a:gd name="connsiteY4" fmla="*/ 495300 h 255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3575" h="2552700">
                <a:moveTo>
                  <a:pt x="2828925" y="495300"/>
                </a:moveTo>
                <a:lnTo>
                  <a:pt x="0" y="2552700"/>
                </a:lnTo>
                <a:lnTo>
                  <a:pt x="5743575" y="2543175"/>
                </a:lnTo>
                <a:lnTo>
                  <a:pt x="5743575" y="0"/>
                </a:lnTo>
                <a:lnTo>
                  <a:pt x="2828925" y="495300"/>
                </a:lnTo>
                <a:close/>
              </a:path>
            </a:pathLst>
          </a:custGeom>
          <a:solidFill>
            <a:srgbClr val="FFC0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30B5443B-ABF9-4963-A015-0E425305FBE7}"/>
              </a:ext>
            </a:extLst>
          </p:cNvPr>
          <p:cNvSpPr/>
          <p:nvPr/>
        </p:nvSpPr>
        <p:spPr>
          <a:xfrm>
            <a:off x="8697913" y="5399086"/>
            <a:ext cx="252412" cy="25200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C7EE44B1-F57A-49C9-8A9B-FC317402962D}"/>
              </a:ext>
            </a:extLst>
          </p:cNvPr>
          <p:cNvSpPr/>
          <p:nvPr/>
        </p:nvSpPr>
        <p:spPr>
          <a:xfrm>
            <a:off x="10305632" y="5608636"/>
            <a:ext cx="252412" cy="252000"/>
          </a:xfrm>
          <a:prstGeom prst="star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48A73A28-E4EA-4095-987B-B23A09F138CE}"/>
              </a:ext>
            </a:extLst>
          </p:cNvPr>
          <p:cNvSpPr/>
          <p:nvPr/>
        </p:nvSpPr>
        <p:spPr>
          <a:xfrm>
            <a:off x="10672343" y="8077160"/>
            <a:ext cx="252412" cy="252000"/>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0A6C31B-5737-4247-BCAE-8EAF9DAA4950}"/>
              </a:ext>
            </a:extLst>
          </p:cNvPr>
          <p:cNvCxnSpPr>
            <a:cxnSpLocks/>
          </p:cNvCxnSpPr>
          <p:nvPr/>
        </p:nvCxnSpPr>
        <p:spPr>
          <a:xfrm flipH="1">
            <a:off x="9392828" y="4252951"/>
            <a:ext cx="373919" cy="2883542"/>
          </a:xfrm>
          <a:prstGeom prst="line">
            <a:avLst/>
          </a:prstGeom>
          <a:ln w="28575"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3FDFC93-4A7A-41EA-BA16-3FF017DC0717}"/>
              </a:ext>
            </a:extLst>
          </p:cNvPr>
          <p:cNvCxnSpPr>
            <a:cxnSpLocks/>
          </p:cNvCxnSpPr>
          <p:nvPr/>
        </p:nvCxnSpPr>
        <p:spPr>
          <a:xfrm flipH="1">
            <a:off x="9391650" y="6665065"/>
            <a:ext cx="2909236" cy="471428"/>
          </a:xfrm>
          <a:prstGeom prst="line">
            <a:avLst/>
          </a:prstGeom>
          <a:ln w="28575"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A8F3FD3-6B69-4088-8E71-91A43252A3A0}"/>
              </a:ext>
            </a:extLst>
          </p:cNvPr>
          <p:cNvCxnSpPr>
            <a:cxnSpLocks/>
          </p:cNvCxnSpPr>
          <p:nvPr/>
        </p:nvCxnSpPr>
        <p:spPr>
          <a:xfrm flipV="1">
            <a:off x="6550480" y="7136494"/>
            <a:ext cx="2835728" cy="2088234"/>
          </a:xfrm>
          <a:prstGeom prst="line">
            <a:avLst/>
          </a:prstGeom>
          <a:ln w="28575" cap="rnd">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82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088"/>
                                        </p:tgtEl>
                                        <p:attrNameLst>
                                          <p:attrName>style.visibility</p:attrName>
                                        </p:attrNameLst>
                                      </p:cBhvr>
                                      <p:to>
                                        <p:strVal val="visible"/>
                                      </p:to>
                                    </p:set>
                                    <p:animEffect transition="in" filter="fade">
                                      <p:cBhvr>
                                        <p:cTn id="18" dur="500"/>
                                        <p:tgtEl>
                                          <p:spTgt spid="308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89"/>
                                        </p:tgtEl>
                                        <p:attrNameLst>
                                          <p:attrName>style.visibility</p:attrName>
                                        </p:attrNameLst>
                                      </p:cBhvr>
                                      <p:to>
                                        <p:strVal val="visible"/>
                                      </p:to>
                                    </p:set>
                                    <p:animEffect transition="in" filter="fade">
                                      <p:cBhvr>
                                        <p:cTn id="21" dur="500"/>
                                        <p:tgtEl>
                                          <p:spTgt spid="308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90"/>
                                        </p:tgtEl>
                                        <p:attrNameLst>
                                          <p:attrName>style.visibility</p:attrName>
                                        </p:attrNameLst>
                                      </p:cBhvr>
                                      <p:to>
                                        <p:strVal val="visible"/>
                                      </p:to>
                                    </p:set>
                                    <p:animEffect transition="in" filter="fade">
                                      <p:cBhvr>
                                        <p:cTn id="24" dur="500"/>
                                        <p:tgtEl>
                                          <p:spTgt spid="3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8" grpId="0" animBg="1"/>
      <p:bldP spid="3089" grpId="0" animBg="1"/>
      <p:bldP spid="309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E17C4-771C-459C-911A-99BF73E33F03}"/>
              </a:ext>
            </a:extLst>
          </p:cNvPr>
          <p:cNvSpPr>
            <a:spLocks noGrp="1"/>
          </p:cNvSpPr>
          <p:nvPr>
            <p:ph type="body" sz="quarter" idx="17"/>
          </p:nvPr>
        </p:nvSpPr>
        <p:spPr>
          <a:xfrm>
            <a:off x="1047280" y="1900922"/>
            <a:ext cx="16575629" cy="6103800"/>
          </a:xfrm>
        </p:spPr>
        <p:txBody>
          <a:bodyPr/>
          <a:lstStyle/>
          <a:p>
            <a:r>
              <a:rPr lang="en-US" b="1" dirty="0"/>
              <a:t>Update centroids</a:t>
            </a:r>
          </a:p>
          <a:p>
            <a:pPr marL="571500" indent="-571500">
              <a:buFont typeface="Arial" panose="020B0604020202020204" pitchFamily="34" charset="0"/>
              <a:buChar char="•"/>
            </a:pPr>
            <a:r>
              <a:rPr lang="en-US" dirty="0"/>
              <a:t>Update centroid location to the mean of all samples assigned to that centroid</a:t>
            </a:r>
          </a:p>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12</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K-means clustering</a:t>
            </a:r>
          </a:p>
        </p:txBody>
      </p:sp>
      <p:pic>
        <p:nvPicPr>
          <p:cNvPr id="3074" name="Picture 2">
            <a:extLst>
              <a:ext uri="{FF2B5EF4-FFF2-40B4-BE49-F238E27FC236}">
                <a16:creationId xmlns:a16="http://schemas.microsoft.com/office/drawing/2014/main" id="{BD3DED01-27B2-43F9-A1CD-6FFBFB3B1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226" y="4123229"/>
            <a:ext cx="8534400" cy="5946842"/>
          </a:xfrm>
          <a:prstGeom prst="rect">
            <a:avLst/>
          </a:prstGeom>
          <a:noFill/>
          <a:extLst>
            <a:ext uri="{909E8E84-426E-40DD-AFC4-6F175D3DCCD1}">
              <a14:hiddenFill xmlns:a14="http://schemas.microsoft.com/office/drawing/2010/main">
                <a:solidFill>
                  <a:srgbClr val="FFFFFF"/>
                </a:solidFill>
              </a14:hiddenFill>
            </a:ext>
          </a:extLst>
        </p:spPr>
      </p:pic>
      <p:sp>
        <p:nvSpPr>
          <p:cNvPr id="6" name="Star: 5 Points 5">
            <a:extLst>
              <a:ext uri="{FF2B5EF4-FFF2-40B4-BE49-F238E27FC236}">
                <a16:creationId xmlns:a16="http://schemas.microsoft.com/office/drawing/2014/main" id="{30B5443B-ABF9-4963-A015-0E425305FBE7}"/>
              </a:ext>
            </a:extLst>
          </p:cNvPr>
          <p:cNvSpPr/>
          <p:nvPr/>
        </p:nvSpPr>
        <p:spPr>
          <a:xfrm>
            <a:off x="8697913" y="5399086"/>
            <a:ext cx="252412" cy="25200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C7EE44B1-F57A-49C9-8A9B-FC317402962D}"/>
              </a:ext>
            </a:extLst>
          </p:cNvPr>
          <p:cNvSpPr/>
          <p:nvPr/>
        </p:nvSpPr>
        <p:spPr>
          <a:xfrm>
            <a:off x="10305632" y="5608636"/>
            <a:ext cx="252412" cy="252000"/>
          </a:xfrm>
          <a:prstGeom prst="star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48A73A28-E4EA-4095-987B-B23A09F138CE}"/>
              </a:ext>
            </a:extLst>
          </p:cNvPr>
          <p:cNvSpPr/>
          <p:nvPr/>
        </p:nvSpPr>
        <p:spPr>
          <a:xfrm>
            <a:off x="10672343" y="8077160"/>
            <a:ext cx="252412" cy="252000"/>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0A6C31B-5737-4247-BCAE-8EAF9DAA4950}"/>
              </a:ext>
            </a:extLst>
          </p:cNvPr>
          <p:cNvCxnSpPr>
            <a:cxnSpLocks/>
          </p:cNvCxnSpPr>
          <p:nvPr/>
        </p:nvCxnSpPr>
        <p:spPr>
          <a:xfrm flipH="1">
            <a:off x="9392828" y="4252951"/>
            <a:ext cx="373919" cy="2883542"/>
          </a:xfrm>
          <a:prstGeom prst="line">
            <a:avLst/>
          </a:prstGeom>
          <a:ln w="28575"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3FDFC93-4A7A-41EA-BA16-3FF017DC0717}"/>
              </a:ext>
            </a:extLst>
          </p:cNvPr>
          <p:cNvCxnSpPr>
            <a:cxnSpLocks/>
          </p:cNvCxnSpPr>
          <p:nvPr/>
        </p:nvCxnSpPr>
        <p:spPr>
          <a:xfrm flipH="1">
            <a:off x="9391650" y="6665065"/>
            <a:ext cx="2909236" cy="471428"/>
          </a:xfrm>
          <a:prstGeom prst="line">
            <a:avLst/>
          </a:prstGeom>
          <a:ln w="28575"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A8F3FD3-6B69-4088-8E71-91A43252A3A0}"/>
              </a:ext>
            </a:extLst>
          </p:cNvPr>
          <p:cNvCxnSpPr>
            <a:cxnSpLocks/>
          </p:cNvCxnSpPr>
          <p:nvPr/>
        </p:nvCxnSpPr>
        <p:spPr>
          <a:xfrm flipV="1">
            <a:off x="6550480" y="7136494"/>
            <a:ext cx="2835728" cy="2088234"/>
          </a:xfrm>
          <a:prstGeom prst="line">
            <a:avLst/>
          </a:prstGeom>
          <a:ln w="28575" cap="rnd">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14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72222E-6 2.96296E-6 L -0.07553 0.05926 " pathEditMode="relative" rAng="0" ptsTypes="AA">
                                      <p:cBhvr>
                                        <p:cTn id="6" dur="2000" fill="hold"/>
                                        <p:tgtEl>
                                          <p:spTgt spid="6"/>
                                        </p:tgtEl>
                                        <p:attrNameLst>
                                          <p:attrName>ppt_x</p:attrName>
                                          <p:attrName>ppt_y</p:attrName>
                                        </p:attrNameLst>
                                      </p:cBhvr>
                                      <p:rCtr x="-3776" y="2963"/>
                                    </p:animMotion>
                                  </p:childTnLst>
                                </p:cTn>
                              </p:par>
                              <p:par>
                                <p:cTn id="7" presetID="42" presetClass="path" presetSubtype="0" accel="50000" decel="50000" fill="hold" grpId="0" nodeType="withEffect">
                                  <p:stCondLst>
                                    <p:cond delay="0"/>
                                  </p:stCondLst>
                                  <p:childTnLst>
                                    <p:animMotion origin="layout" path="M 6.94444E-7 2.59259E-6 L -0.01007 0.02345 " pathEditMode="relative" rAng="0" ptsTypes="AA">
                                      <p:cBhvr>
                                        <p:cTn id="8" dur="2000" fill="hold"/>
                                        <p:tgtEl>
                                          <p:spTgt spid="8"/>
                                        </p:tgtEl>
                                        <p:attrNameLst>
                                          <p:attrName>ppt_x</p:attrName>
                                          <p:attrName>ppt_y</p:attrName>
                                        </p:attrNameLst>
                                      </p:cBhvr>
                                      <p:rCtr x="-503" y="1173"/>
                                    </p:animMotion>
                                  </p:childTnLst>
                                </p:cTn>
                              </p:par>
                              <p:par>
                                <p:cTn id="9" presetID="42" presetClass="path" presetSubtype="0" accel="50000" decel="50000" fill="hold" grpId="0" nodeType="withEffect">
                                  <p:stCondLst>
                                    <p:cond delay="0"/>
                                  </p:stCondLst>
                                  <p:childTnLst>
                                    <p:animMotion origin="layout" path="M -1.38889E-6 3.45679E-6 L -0.00686 -0.03627 " pathEditMode="relative" rAng="0" ptsTypes="AA">
                                      <p:cBhvr>
                                        <p:cTn id="10" dur="2000" fill="hold"/>
                                        <p:tgtEl>
                                          <p:spTgt spid="9"/>
                                        </p:tgtEl>
                                        <p:attrNameLst>
                                          <p:attrName>ppt_x</p:attrName>
                                          <p:attrName>ppt_y</p:attrName>
                                        </p:attrNameLst>
                                      </p:cBhvr>
                                      <p:rCtr x="-347" y="-18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E17C4-771C-459C-911A-99BF73E33F03}"/>
              </a:ext>
            </a:extLst>
          </p:cNvPr>
          <p:cNvSpPr>
            <a:spLocks noGrp="1"/>
          </p:cNvSpPr>
          <p:nvPr>
            <p:ph type="body" sz="quarter" idx="17"/>
          </p:nvPr>
        </p:nvSpPr>
        <p:spPr>
          <a:xfrm>
            <a:off x="1047280" y="1900922"/>
            <a:ext cx="16575629" cy="6103800"/>
          </a:xfrm>
        </p:spPr>
        <p:txBody>
          <a:bodyPr/>
          <a:lstStyle/>
          <a:p>
            <a:r>
              <a:rPr lang="en-US" b="1" dirty="0"/>
              <a:t>Repeat</a:t>
            </a:r>
          </a:p>
          <a:p>
            <a:pPr marL="571500" indent="-571500">
              <a:buFont typeface="Arial" panose="020B0604020202020204" pitchFamily="34" charset="0"/>
              <a:buChar char="•"/>
            </a:pPr>
            <a:r>
              <a:rPr lang="en-US" dirty="0"/>
              <a:t>Categorize samples</a:t>
            </a:r>
          </a:p>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13</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K-means clustering</a:t>
            </a:r>
          </a:p>
        </p:txBody>
      </p:sp>
      <p:pic>
        <p:nvPicPr>
          <p:cNvPr id="3074" name="Picture 2">
            <a:extLst>
              <a:ext uri="{FF2B5EF4-FFF2-40B4-BE49-F238E27FC236}">
                <a16:creationId xmlns:a16="http://schemas.microsoft.com/office/drawing/2014/main" id="{BD3DED01-27B2-43F9-A1CD-6FFBFB3B1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226" y="4123229"/>
            <a:ext cx="8534400" cy="5946842"/>
          </a:xfrm>
          <a:prstGeom prst="rect">
            <a:avLst/>
          </a:prstGeom>
          <a:noFill/>
          <a:extLst>
            <a:ext uri="{909E8E84-426E-40DD-AFC4-6F175D3DCCD1}">
              <a14:hiddenFill xmlns:a14="http://schemas.microsoft.com/office/drawing/2010/main">
                <a:solidFill>
                  <a:srgbClr val="FFFFFF"/>
                </a:solidFill>
              </a14:hiddenFill>
            </a:ext>
          </a:extLst>
        </p:spPr>
      </p:pic>
      <p:sp>
        <p:nvSpPr>
          <p:cNvPr id="22" name="Freeform: Shape 21">
            <a:extLst>
              <a:ext uri="{FF2B5EF4-FFF2-40B4-BE49-F238E27FC236}">
                <a16:creationId xmlns:a16="http://schemas.microsoft.com/office/drawing/2014/main" id="{50923523-AB03-4483-9FC1-B9C2932F3A60}"/>
              </a:ext>
            </a:extLst>
          </p:cNvPr>
          <p:cNvSpPr/>
          <p:nvPr/>
        </p:nvSpPr>
        <p:spPr>
          <a:xfrm>
            <a:off x="4724400" y="4267200"/>
            <a:ext cx="4133850" cy="4943475"/>
          </a:xfrm>
          <a:custGeom>
            <a:avLst/>
            <a:gdLst>
              <a:gd name="connsiteX0" fmla="*/ 0 w 5038725"/>
              <a:gd name="connsiteY0" fmla="*/ 0 h 4943475"/>
              <a:gd name="connsiteX1" fmla="*/ 5038725 w 5038725"/>
              <a:gd name="connsiteY1" fmla="*/ 0 h 4943475"/>
              <a:gd name="connsiteX2" fmla="*/ 4676775 w 5038725"/>
              <a:gd name="connsiteY2" fmla="*/ 2867025 h 4943475"/>
              <a:gd name="connsiteX3" fmla="*/ 1847850 w 5038725"/>
              <a:gd name="connsiteY3" fmla="*/ 4943475 h 4943475"/>
              <a:gd name="connsiteX4" fmla="*/ 0 w 5038725"/>
              <a:gd name="connsiteY4" fmla="*/ 4933950 h 4943475"/>
              <a:gd name="connsiteX5" fmla="*/ 0 w 5038725"/>
              <a:gd name="connsiteY5" fmla="*/ 0 h 4943475"/>
              <a:gd name="connsiteX0" fmla="*/ 0 w 4676775"/>
              <a:gd name="connsiteY0" fmla="*/ 0 h 4943475"/>
              <a:gd name="connsiteX1" fmla="*/ 3952875 w 4676775"/>
              <a:gd name="connsiteY1" fmla="*/ 19050 h 4943475"/>
              <a:gd name="connsiteX2" fmla="*/ 4676775 w 4676775"/>
              <a:gd name="connsiteY2" fmla="*/ 2867025 h 4943475"/>
              <a:gd name="connsiteX3" fmla="*/ 1847850 w 4676775"/>
              <a:gd name="connsiteY3" fmla="*/ 4943475 h 4943475"/>
              <a:gd name="connsiteX4" fmla="*/ 0 w 4676775"/>
              <a:gd name="connsiteY4" fmla="*/ 4933950 h 4943475"/>
              <a:gd name="connsiteX5" fmla="*/ 0 w 4676775"/>
              <a:gd name="connsiteY5" fmla="*/ 0 h 4943475"/>
              <a:gd name="connsiteX0" fmla="*/ 0 w 4133850"/>
              <a:gd name="connsiteY0" fmla="*/ 0 h 4943475"/>
              <a:gd name="connsiteX1" fmla="*/ 3952875 w 4133850"/>
              <a:gd name="connsiteY1" fmla="*/ 19050 h 4943475"/>
              <a:gd name="connsiteX2" fmla="*/ 4133850 w 4133850"/>
              <a:gd name="connsiteY2" fmla="*/ 3143250 h 4943475"/>
              <a:gd name="connsiteX3" fmla="*/ 1847850 w 4133850"/>
              <a:gd name="connsiteY3" fmla="*/ 4943475 h 4943475"/>
              <a:gd name="connsiteX4" fmla="*/ 0 w 4133850"/>
              <a:gd name="connsiteY4" fmla="*/ 4933950 h 4943475"/>
              <a:gd name="connsiteX5" fmla="*/ 0 w 4133850"/>
              <a:gd name="connsiteY5" fmla="*/ 0 h 494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850" h="4943475">
                <a:moveTo>
                  <a:pt x="0" y="0"/>
                </a:moveTo>
                <a:lnTo>
                  <a:pt x="3952875" y="19050"/>
                </a:lnTo>
                <a:lnTo>
                  <a:pt x="4133850" y="3143250"/>
                </a:lnTo>
                <a:lnTo>
                  <a:pt x="1847850" y="4943475"/>
                </a:lnTo>
                <a:lnTo>
                  <a:pt x="0" y="4933950"/>
                </a:lnTo>
                <a:lnTo>
                  <a:pt x="0" y="0"/>
                </a:lnTo>
                <a:close/>
              </a:path>
            </a:pathLst>
          </a:custGeom>
          <a:solidFill>
            <a:srgbClr val="FF000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C753C031-B754-4D33-BEC3-4405A0BBC611}"/>
              </a:ext>
            </a:extLst>
          </p:cNvPr>
          <p:cNvSpPr/>
          <p:nvPr/>
        </p:nvSpPr>
        <p:spPr>
          <a:xfrm>
            <a:off x="8696325" y="4267201"/>
            <a:ext cx="3619500" cy="3114675"/>
          </a:xfrm>
          <a:custGeom>
            <a:avLst/>
            <a:gdLst>
              <a:gd name="connsiteX0" fmla="*/ 371475 w 2905125"/>
              <a:gd name="connsiteY0" fmla="*/ 0 h 2886075"/>
              <a:gd name="connsiteX1" fmla="*/ 2905125 w 2905125"/>
              <a:gd name="connsiteY1" fmla="*/ 9525 h 2886075"/>
              <a:gd name="connsiteX2" fmla="*/ 2895600 w 2905125"/>
              <a:gd name="connsiteY2" fmla="*/ 2400300 h 2886075"/>
              <a:gd name="connsiteX3" fmla="*/ 0 w 2905125"/>
              <a:gd name="connsiteY3" fmla="*/ 2886075 h 2886075"/>
              <a:gd name="connsiteX4" fmla="*/ 371475 w 2905125"/>
              <a:gd name="connsiteY4" fmla="*/ 0 h 2886075"/>
              <a:gd name="connsiteX0" fmla="*/ 0 w 3581400"/>
              <a:gd name="connsiteY0" fmla="*/ 0 h 2876550"/>
              <a:gd name="connsiteX1" fmla="*/ 3581400 w 3581400"/>
              <a:gd name="connsiteY1" fmla="*/ 0 h 2876550"/>
              <a:gd name="connsiteX2" fmla="*/ 3571875 w 3581400"/>
              <a:gd name="connsiteY2" fmla="*/ 2390775 h 2876550"/>
              <a:gd name="connsiteX3" fmla="*/ 676275 w 3581400"/>
              <a:gd name="connsiteY3" fmla="*/ 2876550 h 2876550"/>
              <a:gd name="connsiteX4" fmla="*/ 0 w 3581400"/>
              <a:gd name="connsiteY4" fmla="*/ 0 h 2876550"/>
              <a:gd name="connsiteX0" fmla="*/ 0 w 3581400"/>
              <a:gd name="connsiteY0" fmla="*/ 0 h 3114675"/>
              <a:gd name="connsiteX1" fmla="*/ 3581400 w 3581400"/>
              <a:gd name="connsiteY1" fmla="*/ 0 h 3114675"/>
              <a:gd name="connsiteX2" fmla="*/ 3571875 w 3581400"/>
              <a:gd name="connsiteY2" fmla="*/ 2390775 h 3114675"/>
              <a:gd name="connsiteX3" fmla="*/ 180975 w 3581400"/>
              <a:gd name="connsiteY3" fmla="*/ 3114675 h 3114675"/>
              <a:gd name="connsiteX4" fmla="*/ 0 w 3581400"/>
              <a:gd name="connsiteY4" fmla="*/ 0 h 3114675"/>
              <a:gd name="connsiteX0" fmla="*/ 0 w 3609975"/>
              <a:gd name="connsiteY0" fmla="*/ 0 h 3114675"/>
              <a:gd name="connsiteX1" fmla="*/ 3581400 w 3609975"/>
              <a:gd name="connsiteY1" fmla="*/ 0 h 3114675"/>
              <a:gd name="connsiteX2" fmla="*/ 3609975 w 3609975"/>
              <a:gd name="connsiteY2" fmla="*/ 2105025 h 3114675"/>
              <a:gd name="connsiteX3" fmla="*/ 180975 w 3609975"/>
              <a:gd name="connsiteY3" fmla="*/ 3114675 h 3114675"/>
              <a:gd name="connsiteX4" fmla="*/ 0 w 3609975"/>
              <a:gd name="connsiteY4" fmla="*/ 0 h 3114675"/>
              <a:gd name="connsiteX0" fmla="*/ 0 w 3600450"/>
              <a:gd name="connsiteY0" fmla="*/ 0 h 3114675"/>
              <a:gd name="connsiteX1" fmla="*/ 3581400 w 3600450"/>
              <a:gd name="connsiteY1" fmla="*/ 0 h 3114675"/>
              <a:gd name="connsiteX2" fmla="*/ 3600450 w 3600450"/>
              <a:gd name="connsiteY2" fmla="*/ 2133600 h 3114675"/>
              <a:gd name="connsiteX3" fmla="*/ 180975 w 3600450"/>
              <a:gd name="connsiteY3" fmla="*/ 3114675 h 3114675"/>
              <a:gd name="connsiteX4" fmla="*/ 0 w 3600450"/>
              <a:gd name="connsiteY4" fmla="*/ 0 h 3114675"/>
              <a:gd name="connsiteX0" fmla="*/ 0 w 3619500"/>
              <a:gd name="connsiteY0" fmla="*/ 0 h 3114675"/>
              <a:gd name="connsiteX1" fmla="*/ 3619500 w 3619500"/>
              <a:gd name="connsiteY1" fmla="*/ 0 h 3114675"/>
              <a:gd name="connsiteX2" fmla="*/ 3600450 w 3619500"/>
              <a:gd name="connsiteY2" fmla="*/ 2133600 h 3114675"/>
              <a:gd name="connsiteX3" fmla="*/ 180975 w 3619500"/>
              <a:gd name="connsiteY3" fmla="*/ 3114675 h 3114675"/>
              <a:gd name="connsiteX4" fmla="*/ 0 w 3619500"/>
              <a:gd name="connsiteY4" fmla="*/ 0 h 3114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0" h="3114675">
                <a:moveTo>
                  <a:pt x="0" y="0"/>
                </a:moveTo>
                <a:lnTo>
                  <a:pt x="3619500" y="0"/>
                </a:lnTo>
                <a:lnTo>
                  <a:pt x="3600450" y="2133600"/>
                </a:lnTo>
                <a:lnTo>
                  <a:pt x="180975" y="3114675"/>
                </a:lnTo>
                <a:lnTo>
                  <a:pt x="0" y="0"/>
                </a:lnTo>
                <a:close/>
              </a:path>
            </a:pathLst>
          </a:custGeom>
          <a:solidFill>
            <a:srgbClr val="00B05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4ED3531C-D180-4121-B911-A6EF449D79C4}"/>
              </a:ext>
            </a:extLst>
          </p:cNvPr>
          <p:cNvSpPr/>
          <p:nvPr/>
        </p:nvSpPr>
        <p:spPr>
          <a:xfrm>
            <a:off x="6553200" y="6429374"/>
            <a:ext cx="5743575" cy="2771775"/>
          </a:xfrm>
          <a:custGeom>
            <a:avLst/>
            <a:gdLst>
              <a:gd name="connsiteX0" fmla="*/ 2828925 w 5743575"/>
              <a:gd name="connsiteY0" fmla="*/ 495300 h 2552700"/>
              <a:gd name="connsiteX1" fmla="*/ 0 w 5743575"/>
              <a:gd name="connsiteY1" fmla="*/ 2552700 h 2552700"/>
              <a:gd name="connsiteX2" fmla="*/ 5743575 w 5743575"/>
              <a:gd name="connsiteY2" fmla="*/ 2543175 h 2552700"/>
              <a:gd name="connsiteX3" fmla="*/ 5743575 w 5743575"/>
              <a:gd name="connsiteY3" fmla="*/ 0 h 2552700"/>
              <a:gd name="connsiteX4" fmla="*/ 2828925 w 5743575"/>
              <a:gd name="connsiteY4" fmla="*/ 495300 h 2552700"/>
              <a:gd name="connsiteX0" fmla="*/ 2276475 w 5743575"/>
              <a:gd name="connsiteY0" fmla="*/ 790575 h 2552700"/>
              <a:gd name="connsiteX1" fmla="*/ 0 w 5743575"/>
              <a:gd name="connsiteY1" fmla="*/ 2552700 h 2552700"/>
              <a:gd name="connsiteX2" fmla="*/ 5743575 w 5743575"/>
              <a:gd name="connsiteY2" fmla="*/ 2543175 h 2552700"/>
              <a:gd name="connsiteX3" fmla="*/ 5743575 w 5743575"/>
              <a:gd name="connsiteY3" fmla="*/ 0 h 2552700"/>
              <a:gd name="connsiteX4" fmla="*/ 2276475 w 5743575"/>
              <a:gd name="connsiteY4" fmla="*/ 790575 h 2552700"/>
              <a:gd name="connsiteX0" fmla="*/ 2276475 w 5743575"/>
              <a:gd name="connsiteY0" fmla="*/ 1009650 h 2771775"/>
              <a:gd name="connsiteX1" fmla="*/ 0 w 5743575"/>
              <a:gd name="connsiteY1" fmla="*/ 2771775 h 2771775"/>
              <a:gd name="connsiteX2" fmla="*/ 5743575 w 5743575"/>
              <a:gd name="connsiteY2" fmla="*/ 2762250 h 2771775"/>
              <a:gd name="connsiteX3" fmla="*/ 5734050 w 5743575"/>
              <a:gd name="connsiteY3" fmla="*/ 0 h 2771775"/>
              <a:gd name="connsiteX4" fmla="*/ 2276475 w 5743575"/>
              <a:gd name="connsiteY4" fmla="*/ 1009650 h 2771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3575" h="2771775">
                <a:moveTo>
                  <a:pt x="2276475" y="1009650"/>
                </a:moveTo>
                <a:lnTo>
                  <a:pt x="0" y="2771775"/>
                </a:lnTo>
                <a:lnTo>
                  <a:pt x="5743575" y="2762250"/>
                </a:lnTo>
                <a:lnTo>
                  <a:pt x="5734050" y="0"/>
                </a:lnTo>
                <a:lnTo>
                  <a:pt x="2276475" y="1009650"/>
                </a:lnTo>
                <a:close/>
              </a:path>
            </a:pathLst>
          </a:custGeom>
          <a:solidFill>
            <a:srgbClr val="FFC0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30B5443B-ABF9-4963-A015-0E425305FBE7}"/>
              </a:ext>
            </a:extLst>
          </p:cNvPr>
          <p:cNvSpPr/>
          <p:nvPr/>
        </p:nvSpPr>
        <p:spPr>
          <a:xfrm>
            <a:off x="7332663" y="6006987"/>
            <a:ext cx="252412" cy="25200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C7EE44B1-F57A-49C9-8A9B-FC317402962D}"/>
              </a:ext>
            </a:extLst>
          </p:cNvPr>
          <p:cNvSpPr/>
          <p:nvPr/>
        </p:nvSpPr>
        <p:spPr>
          <a:xfrm>
            <a:off x="10118307" y="5837236"/>
            <a:ext cx="252412" cy="252000"/>
          </a:xfrm>
          <a:prstGeom prst="star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48A73A28-E4EA-4095-987B-B23A09F138CE}"/>
              </a:ext>
            </a:extLst>
          </p:cNvPr>
          <p:cNvSpPr/>
          <p:nvPr/>
        </p:nvSpPr>
        <p:spPr>
          <a:xfrm>
            <a:off x="10545799" y="7689810"/>
            <a:ext cx="252412" cy="252000"/>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0A6C31B-5737-4247-BCAE-8EAF9DAA4950}"/>
              </a:ext>
            </a:extLst>
          </p:cNvPr>
          <p:cNvCxnSpPr>
            <a:cxnSpLocks/>
          </p:cNvCxnSpPr>
          <p:nvPr/>
        </p:nvCxnSpPr>
        <p:spPr>
          <a:xfrm>
            <a:off x="8670351" y="4259580"/>
            <a:ext cx="211034" cy="3135140"/>
          </a:xfrm>
          <a:prstGeom prst="line">
            <a:avLst/>
          </a:prstGeom>
          <a:ln w="28575"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3FDFC93-4A7A-41EA-BA16-3FF017DC0717}"/>
              </a:ext>
            </a:extLst>
          </p:cNvPr>
          <p:cNvCxnSpPr>
            <a:cxnSpLocks/>
          </p:cNvCxnSpPr>
          <p:nvPr/>
        </p:nvCxnSpPr>
        <p:spPr>
          <a:xfrm flipH="1">
            <a:off x="8881384" y="6387815"/>
            <a:ext cx="3447776" cy="1006905"/>
          </a:xfrm>
          <a:prstGeom prst="line">
            <a:avLst/>
          </a:prstGeom>
          <a:ln w="28575"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A8F3FD3-6B69-4088-8E71-91A43252A3A0}"/>
              </a:ext>
            </a:extLst>
          </p:cNvPr>
          <p:cNvCxnSpPr>
            <a:cxnSpLocks/>
          </p:cNvCxnSpPr>
          <p:nvPr/>
        </p:nvCxnSpPr>
        <p:spPr>
          <a:xfrm flipV="1">
            <a:off x="6550480" y="7394720"/>
            <a:ext cx="2330904" cy="1830008"/>
          </a:xfrm>
          <a:prstGeom prst="line">
            <a:avLst/>
          </a:prstGeom>
          <a:ln w="28575" cap="rnd">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9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E17C4-771C-459C-911A-99BF73E33F03}"/>
              </a:ext>
            </a:extLst>
          </p:cNvPr>
          <p:cNvSpPr>
            <a:spLocks noGrp="1"/>
          </p:cNvSpPr>
          <p:nvPr>
            <p:ph type="body" sz="quarter" idx="17"/>
          </p:nvPr>
        </p:nvSpPr>
        <p:spPr>
          <a:xfrm>
            <a:off x="1047280" y="1900922"/>
            <a:ext cx="16575629" cy="6103800"/>
          </a:xfrm>
        </p:spPr>
        <p:txBody>
          <a:bodyPr/>
          <a:lstStyle/>
          <a:p>
            <a:r>
              <a:rPr lang="en-US" b="1" dirty="0"/>
              <a:t>Repeat</a:t>
            </a:r>
          </a:p>
          <a:p>
            <a:pPr marL="571500" indent="-571500">
              <a:buFont typeface="Arial" panose="020B0604020202020204" pitchFamily="34" charset="0"/>
              <a:buChar char="•"/>
            </a:pPr>
            <a:r>
              <a:rPr lang="en-US" dirty="0"/>
              <a:t>Update centroids</a:t>
            </a:r>
          </a:p>
          <a:p>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14</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K-means clustering</a:t>
            </a:r>
          </a:p>
        </p:txBody>
      </p:sp>
      <p:pic>
        <p:nvPicPr>
          <p:cNvPr id="3074" name="Picture 2">
            <a:extLst>
              <a:ext uri="{FF2B5EF4-FFF2-40B4-BE49-F238E27FC236}">
                <a16:creationId xmlns:a16="http://schemas.microsoft.com/office/drawing/2014/main" id="{BD3DED01-27B2-43F9-A1CD-6FFBFB3B1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226" y="4123229"/>
            <a:ext cx="8534400" cy="5946842"/>
          </a:xfrm>
          <a:prstGeom prst="rect">
            <a:avLst/>
          </a:prstGeom>
          <a:noFill/>
          <a:extLst>
            <a:ext uri="{909E8E84-426E-40DD-AFC4-6F175D3DCCD1}">
              <a14:hiddenFill xmlns:a14="http://schemas.microsoft.com/office/drawing/2010/main">
                <a:solidFill>
                  <a:srgbClr val="FFFFFF"/>
                </a:solidFill>
              </a14:hiddenFill>
            </a:ext>
          </a:extLst>
        </p:spPr>
      </p:pic>
      <p:sp>
        <p:nvSpPr>
          <p:cNvPr id="6" name="Star: 5 Points 5">
            <a:extLst>
              <a:ext uri="{FF2B5EF4-FFF2-40B4-BE49-F238E27FC236}">
                <a16:creationId xmlns:a16="http://schemas.microsoft.com/office/drawing/2014/main" id="{30B5443B-ABF9-4963-A015-0E425305FBE7}"/>
              </a:ext>
            </a:extLst>
          </p:cNvPr>
          <p:cNvSpPr/>
          <p:nvPr/>
        </p:nvSpPr>
        <p:spPr>
          <a:xfrm>
            <a:off x="7332663" y="6006987"/>
            <a:ext cx="252412" cy="25200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C7EE44B1-F57A-49C9-8A9B-FC317402962D}"/>
              </a:ext>
            </a:extLst>
          </p:cNvPr>
          <p:cNvSpPr/>
          <p:nvPr/>
        </p:nvSpPr>
        <p:spPr>
          <a:xfrm>
            <a:off x="10118307" y="5837236"/>
            <a:ext cx="252412" cy="252000"/>
          </a:xfrm>
          <a:prstGeom prst="star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48A73A28-E4EA-4095-987B-B23A09F138CE}"/>
              </a:ext>
            </a:extLst>
          </p:cNvPr>
          <p:cNvSpPr/>
          <p:nvPr/>
        </p:nvSpPr>
        <p:spPr>
          <a:xfrm>
            <a:off x="10545799" y="7689810"/>
            <a:ext cx="252412" cy="252000"/>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0A6C31B-5737-4247-BCAE-8EAF9DAA4950}"/>
              </a:ext>
            </a:extLst>
          </p:cNvPr>
          <p:cNvCxnSpPr>
            <a:cxnSpLocks/>
          </p:cNvCxnSpPr>
          <p:nvPr/>
        </p:nvCxnSpPr>
        <p:spPr>
          <a:xfrm>
            <a:off x="8670351" y="4259580"/>
            <a:ext cx="211034" cy="3135140"/>
          </a:xfrm>
          <a:prstGeom prst="line">
            <a:avLst/>
          </a:prstGeom>
          <a:ln w="28575"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3FDFC93-4A7A-41EA-BA16-3FF017DC0717}"/>
              </a:ext>
            </a:extLst>
          </p:cNvPr>
          <p:cNvCxnSpPr>
            <a:cxnSpLocks/>
          </p:cNvCxnSpPr>
          <p:nvPr/>
        </p:nvCxnSpPr>
        <p:spPr>
          <a:xfrm flipH="1">
            <a:off x="8881384" y="6387815"/>
            <a:ext cx="3447776" cy="1006905"/>
          </a:xfrm>
          <a:prstGeom prst="line">
            <a:avLst/>
          </a:prstGeom>
          <a:ln w="28575"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A8F3FD3-6B69-4088-8E71-91A43252A3A0}"/>
              </a:ext>
            </a:extLst>
          </p:cNvPr>
          <p:cNvCxnSpPr>
            <a:cxnSpLocks/>
          </p:cNvCxnSpPr>
          <p:nvPr/>
        </p:nvCxnSpPr>
        <p:spPr>
          <a:xfrm flipV="1">
            <a:off x="6550480" y="7394720"/>
            <a:ext cx="2330904" cy="1830008"/>
          </a:xfrm>
          <a:prstGeom prst="line">
            <a:avLst/>
          </a:prstGeom>
          <a:ln w="28575" cap="rnd">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78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1.97531E-6 L -0.0276 0.02454 " pathEditMode="relative" rAng="0" ptsTypes="AA">
                                      <p:cBhvr>
                                        <p:cTn id="6" dur="2000" fill="hold"/>
                                        <p:tgtEl>
                                          <p:spTgt spid="6"/>
                                        </p:tgtEl>
                                        <p:attrNameLst>
                                          <p:attrName>ppt_x</p:attrName>
                                          <p:attrName>ppt_y</p:attrName>
                                        </p:attrNameLst>
                                      </p:cBhvr>
                                      <p:rCtr x="-1380" y="1219"/>
                                    </p:animMotion>
                                  </p:childTnLst>
                                </p:cTn>
                              </p:par>
                              <p:par>
                                <p:cTn id="7" presetID="42" presetClass="path" presetSubtype="0" accel="50000" decel="50000" fill="hold" grpId="0" nodeType="withEffect">
                                  <p:stCondLst>
                                    <p:cond delay="0"/>
                                  </p:stCondLst>
                                  <p:childTnLst>
                                    <p:animMotion origin="layout" path="M 3.75E-6 3.7037E-7 L -0.02683 -0.01219 " pathEditMode="relative" rAng="0" ptsTypes="AA">
                                      <p:cBhvr>
                                        <p:cTn id="8" dur="2000" fill="hold"/>
                                        <p:tgtEl>
                                          <p:spTgt spid="8"/>
                                        </p:tgtEl>
                                        <p:attrNameLst>
                                          <p:attrName>ppt_x</p:attrName>
                                          <p:attrName>ppt_y</p:attrName>
                                        </p:attrNameLst>
                                      </p:cBhvr>
                                      <p:rCtr x="-1345" y="-617"/>
                                    </p:animMotion>
                                  </p:childTnLst>
                                </p:cTn>
                              </p:par>
                              <p:par>
                                <p:cTn id="9" presetID="42" presetClass="path" presetSubtype="0" accel="50000" decel="50000" fill="hold" grpId="0" nodeType="withEffect">
                                  <p:stCondLst>
                                    <p:cond delay="0"/>
                                  </p:stCondLst>
                                  <p:childTnLst>
                                    <p:animMotion origin="layout" path="M 3.05556E-6 -2.22222E-6 L -0.01381 0.01235 " pathEditMode="relative" rAng="0" ptsTypes="AA">
                                      <p:cBhvr>
                                        <p:cTn id="10" dur="2000" fill="hold"/>
                                        <p:tgtEl>
                                          <p:spTgt spid="9"/>
                                        </p:tgtEl>
                                        <p:attrNameLst>
                                          <p:attrName>ppt_x</p:attrName>
                                          <p:attrName>ppt_y</p:attrName>
                                        </p:attrNameLst>
                                      </p:cBhvr>
                                      <p:rCtr x="-694" y="6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E17C4-771C-459C-911A-99BF73E33F03}"/>
              </a:ext>
            </a:extLst>
          </p:cNvPr>
          <p:cNvSpPr>
            <a:spLocks noGrp="1"/>
          </p:cNvSpPr>
          <p:nvPr>
            <p:ph type="body" sz="quarter" idx="17"/>
          </p:nvPr>
        </p:nvSpPr>
        <p:spPr>
          <a:xfrm>
            <a:off x="1047280" y="1900922"/>
            <a:ext cx="16575629" cy="6103800"/>
          </a:xfrm>
        </p:spPr>
        <p:txBody>
          <a:bodyPr/>
          <a:lstStyle/>
          <a:p>
            <a:r>
              <a:rPr lang="en-US" b="1" dirty="0"/>
              <a:t>Repeat</a:t>
            </a:r>
          </a:p>
          <a:p>
            <a:pPr marL="571500" indent="-571500">
              <a:buFont typeface="Arial" panose="020B0604020202020204" pitchFamily="34" charset="0"/>
              <a:buChar char="•"/>
            </a:pPr>
            <a:r>
              <a:rPr lang="en-US" dirty="0"/>
              <a:t>Categorize samples</a:t>
            </a:r>
          </a:p>
          <a:p>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15</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K-means clustering</a:t>
            </a:r>
          </a:p>
        </p:txBody>
      </p:sp>
      <p:pic>
        <p:nvPicPr>
          <p:cNvPr id="3074" name="Picture 2">
            <a:extLst>
              <a:ext uri="{FF2B5EF4-FFF2-40B4-BE49-F238E27FC236}">
                <a16:creationId xmlns:a16="http://schemas.microsoft.com/office/drawing/2014/main" id="{BD3DED01-27B2-43F9-A1CD-6FFBFB3B1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226" y="4123229"/>
            <a:ext cx="8534400" cy="5946842"/>
          </a:xfrm>
          <a:prstGeom prst="rect">
            <a:avLst/>
          </a:prstGeom>
          <a:noFill/>
          <a:extLst>
            <a:ext uri="{909E8E84-426E-40DD-AFC4-6F175D3DCCD1}">
              <a14:hiddenFill xmlns:a14="http://schemas.microsoft.com/office/drawing/2010/main">
                <a:solidFill>
                  <a:srgbClr val="FFFFFF"/>
                </a:solidFill>
              </a14:hiddenFill>
            </a:ext>
          </a:extLst>
        </p:spPr>
      </p:pic>
      <p:sp>
        <p:nvSpPr>
          <p:cNvPr id="22" name="Freeform: Shape 21">
            <a:extLst>
              <a:ext uri="{FF2B5EF4-FFF2-40B4-BE49-F238E27FC236}">
                <a16:creationId xmlns:a16="http://schemas.microsoft.com/office/drawing/2014/main" id="{10D8BA34-C15F-42CC-8CE6-45FA8C73F3B8}"/>
              </a:ext>
            </a:extLst>
          </p:cNvPr>
          <p:cNvSpPr/>
          <p:nvPr/>
        </p:nvSpPr>
        <p:spPr>
          <a:xfrm>
            <a:off x="4724400" y="4267200"/>
            <a:ext cx="3943350" cy="4943475"/>
          </a:xfrm>
          <a:custGeom>
            <a:avLst/>
            <a:gdLst>
              <a:gd name="connsiteX0" fmla="*/ 0 w 5038725"/>
              <a:gd name="connsiteY0" fmla="*/ 0 h 4943475"/>
              <a:gd name="connsiteX1" fmla="*/ 5038725 w 5038725"/>
              <a:gd name="connsiteY1" fmla="*/ 0 h 4943475"/>
              <a:gd name="connsiteX2" fmla="*/ 4676775 w 5038725"/>
              <a:gd name="connsiteY2" fmla="*/ 2867025 h 4943475"/>
              <a:gd name="connsiteX3" fmla="*/ 1847850 w 5038725"/>
              <a:gd name="connsiteY3" fmla="*/ 4943475 h 4943475"/>
              <a:gd name="connsiteX4" fmla="*/ 0 w 5038725"/>
              <a:gd name="connsiteY4" fmla="*/ 4933950 h 4943475"/>
              <a:gd name="connsiteX5" fmla="*/ 0 w 5038725"/>
              <a:gd name="connsiteY5" fmla="*/ 0 h 4943475"/>
              <a:gd name="connsiteX0" fmla="*/ 0 w 4676775"/>
              <a:gd name="connsiteY0" fmla="*/ 0 h 4943475"/>
              <a:gd name="connsiteX1" fmla="*/ 3952875 w 4676775"/>
              <a:gd name="connsiteY1" fmla="*/ 19050 h 4943475"/>
              <a:gd name="connsiteX2" fmla="*/ 4676775 w 4676775"/>
              <a:gd name="connsiteY2" fmla="*/ 2867025 h 4943475"/>
              <a:gd name="connsiteX3" fmla="*/ 1847850 w 4676775"/>
              <a:gd name="connsiteY3" fmla="*/ 4943475 h 4943475"/>
              <a:gd name="connsiteX4" fmla="*/ 0 w 4676775"/>
              <a:gd name="connsiteY4" fmla="*/ 4933950 h 4943475"/>
              <a:gd name="connsiteX5" fmla="*/ 0 w 4676775"/>
              <a:gd name="connsiteY5" fmla="*/ 0 h 4943475"/>
              <a:gd name="connsiteX0" fmla="*/ 0 w 4133850"/>
              <a:gd name="connsiteY0" fmla="*/ 0 h 4943475"/>
              <a:gd name="connsiteX1" fmla="*/ 3952875 w 4133850"/>
              <a:gd name="connsiteY1" fmla="*/ 19050 h 4943475"/>
              <a:gd name="connsiteX2" fmla="*/ 4133850 w 4133850"/>
              <a:gd name="connsiteY2" fmla="*/ 3143250 h 4943475"/>
              <a:gd name="connsiteX3" fmla="*/ 1847850 w 4133850"/>
              <a:gd name="connsiteY3" fmla="*/ 4943475 h 4943475"/>
              <a:gd name="connsiteX4" fmla="*/ 0 w 4133850"/>
              <a:gd name="connsiteY4" fmla="*/ 4933950 h 4943475"/>
              <a:gd name="connsiteX5" fmla="*/ 0 w 4133850"/>
              <a:gd name="connsiteY5" fmla="*/ 0 h 4943475"/>
              <a:gd name="connsiteX0" fmla="*/ 0 w 4133850"/>
              <a:gd name="connsiteY0" fmla="*/ 0 h 4943475"/>
              <a:gd name="connsiteX1" fmla="*/ 2924175 w 4133850"/>
              <a:gd name="connsiteY1" fmla="*/ 9525 h 4943475"/>
              <a:gd name="connsiteX2" fmla="*/ 4133850 w 4133850"/>
              <a:gd name="connsiteY2" fmla="*/ 3143250 h 4943475"/>
              <a:gd name="connsiteX3" fmla="*/ 1847850 w 4133850"/>
              <a:gd name="connsiteY3" fmla="*/ 4943475 h 4943475"/>
              <a:gd name="connsiteX4" fmla="*/ 0 w 4133850"/>
              <a:gd name="connsiteY4" fmla="*/ 4933950 h 4943475"/>
              <a:gd name="connsiteX5" fmla="*/ 0 w 4133850"/>
              <a:gd name="connsiteY5" fmla="*/ 0 h 4943475"/>
              <a:gd name="connsiteX0" fmla="*/ 0 w 3943350"/>
              <a:gd name="connsiteY0" fmla="*/ 0 h 4943475"/>
              <a:gd name="connsiteX1" fmla="*/ 2924175 w 3943350"/>
              <a:gd name="connsiteY1" fmla="*/ 9525 h 4943475"/>
              <a:gd name="connsiteX2" fmla="*/ 3943350 w 3943350"/>
              <a:gd name="connsiteY2" fmla="*/ 3048000 h 4943475"/>
              <a:gd name="connsiteX3" fmla="*/ 1847850 w 3943350"/>
              <a:gd name="connsiteY3" fmla="*/ 4943475 h 4943475"/>
              <a:gd name="connsiteX4" fmla="*/ 0 w 3943350"/>
              <a:gd name="connsiteY4" fmla="*/ 4933950 h 4943475"/>
              <a:gd name="connsiteX5" fmla="*/ 0 w 3943350"/>
              <a:gd name="connsiteY5" fmla="*/ 0 h 494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3350" h="4943475">
                <a:moveTo>
                  <a:pt x="0" y="0"/>
                </a:moveTo>
                <a:lnTo>
                  <a:pt x="2924175" y="9525"/>
                </a:lnTo>
                <a:lnTo>
                  <a:pt x="3943350" y="3048000"/>
                </a:lnTo>
                <a:lnTo>
                  <a:pt x="1847850" y="4943475"/>
                </a:lnTo>
                <a:lnTo>
                  <a:pt x="0" y="4933950"/>
                </a:lnTo>
                <a:lnTo>
                  <a:pt x="0" y="0"/>
                </a:lnTo>
                <a:close/>
              </a:path>
            </a:pathLst>
          </a:custGeom>
          <a:solidFill>
            <a:srgbClr val="FF000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A7EE530-6074-4FC0-B9CB-EC29ADC984BC}"/>
              </a:ext>
            </a:extLst>
          </p:cNvPr>
          <p:cNvSpPr/>
          <p:nvPr/>
        </p:nvSpPr>
        <p:spPr>
          <a:xfrm>
            <a:off x="7648575" y="4267201"/>
            <a:ext cx="4676775" cy="3009900"/>
          </a:xfrm>
          <a:custGeom>
            <a:avLst/>
            <a:gdLst>
              <a:gd name="connsiteX0" fmla="*/ 371475 w 2905125"/>
              <a:gd name="connsiteY0" fmla="*/ 0 h 2886075"/>
              <a:gd name="connsiteX1" fmla="*/ 2905125 w 2905125"/>
              <a:gd name="connsiteY1" fmla="*/ 9525 h 2886075"/>
              <a:gd name="connsiteX2" fmla="*/ 2895600 w 2905125"/>
              <a:gd name="connsiteY2" fmla="*/ 2400300 h 2886075"/>
              <a:gd name="connsiteX3" fmla="*/ 0 w 2905125"/>
              <a:gd name="connsiteY3" fmla="*/ 2886075 h 2886075"/>
              <a:gd name="connsiteX4" fmla="*/ 371475 w 2905125"/>
              <a:gd name="connsiteY4" fmla="*/ 0 h 2886075"/>
              <a:gd name="connsiteX0" fmla="*/ 0 w 3581400"/>
              <a:gd name="connsiteY0" fmla="*/ 0 h 2876550"/>
              <a:gd name="connsiteX1" fmla="*/ 3581400 w 3581400"/>
              <a:gd name="connsiteY1" fmla="*/ 0 h 2876550"/>
              <a:gd name="connsiteX2" fmla="*/ 3571875 w 3581400"/>
              <a:gd name="connsiteY2" fmla="*/ 2390775 h 2876550"/>
              <a:gd name="connsiteX3" fmla="*/ 676275 w 3581400"/>
              <a:gd name="connsiteY3" fmla="*/ 2876550 h 2876550"/>
              <a:gd name="connsiteX4" fmla="*/ 0 w 3581400"/>
              <a:gd name="connsiteY4" fmla="*/ 0 h 2876550"/>
              <a:gd name="connsiteX0" fmla="*/ 0 w 3581400"/>
              <a:gd name="connsiteY0" fmla="*/ 0 h 3114675"/>
              <a:gd name="connsiteX1" fmla="*/ 3581400 w 3581400"/>
              <a:gd name="connsiteY1" fmla="*/ 0 h 3114675"/>
              <a:gd name="connsiteX2" fmla="*/ 3571875 w 3581400"/>
              <a:gd name="connsiteY2" fmla="*/ 2390775 h 3114675"/>
              <a:gd name="connsiteX3" fmla="*/ 180975 w 3581400"/>
              <a:gd name="connsiteY3" fmla="*/ 3114675 h 3114675"/>
              <a:gd name="connsiteX4" fmla="*/ 0 w 3581400"/>
              <a:gd name="connsiteY4" fmla="*/ 0 h 3114675"/>
              <a:gd name="connsiteX0" fmla="*/ 0 w 3609975"/>
              <a:gd name="connsiteY0" fmla="*/ 0 h 3114675"/>
              <a:gd name="connsiteX1" fmla="*/ 3581400 w 3609975"/>
              <a:gd name="connsiteY1" fmla="*/ 0 h 3114675"/>
              <a:gd name="connsiteX2" fmla="*/ 3609975 w 3609975"/>
              <a:gd name="connsiteY2" fmla="*/ 2105025 h 3114675"/>
              <a:gd name="connsiteX3" fmla="*/ 180975 w 3609975"/>
              <a:gd name="connsiteY3" fmla="*/ 3114675 h 3114675"/>
              <a:gd name="connsiteX4" fmla="*/ 0 w 3609975"/>
              <a:gd name="connsiteY4" fmla="*/ 0 h 3114675"/>
              <a:gd name="connsiteX0" fmla="*/ 0 w 3600450"/>
              <a:gd name="connsiteY0" fmla="*/ 0 h 3114675"/>
              <a:gd name="connsiteX1" fmla="*/ 3581400 w 3600450"/>
              <a:gd name="connsiteY1" fmla="*/ 0 h 3114675"/>
              <a:gd name="connsiteX2" fmla="*/ 3600450 w 3600450"/>
              <a:gd name="connsiteY2" fmla="*/ 2133600 h 3114675"/>
              <a:gd name="connsiteX3" fmla="*/ 180975 w 3600450"/>
              <a:gd name="connsiteY3" fmla="*/ 3114675 h 3114675"/>
              <a:gd name="connsiteX4" fmla="*/ 0 w 3600450"/>
              <a:gd name="connsiteY4" fmla="*/ 0 h 3114675"/>
              <a:gd name="connsiteX0" fmla="*/ 0 w 3619500"/>
              <a:gd name="connsiteY0" fmla="*/ 0 h 3114675"/>
              <a:gd name="connsiteX1" fmla="*/ 3619500 w 3619500"/>
              <a:gd name="connsiteY1" fmla="*/ 0 h 3114675"/>
              <a:gd name="connsiteX2" fmla="*/ 3600450 w 3619500"/>
              <a:gd name="connsiteY2" fmla="*/ 2133600 h 3114675"/>
              <a:gd name="connsiteX3" fmla="*/ 180975 w 3619500"/>
              <a:gd name="connsiteY3" fmla="*/ 3114675 h 3114675"/>
              <a:gd name="connsiteX4" fmla="*/ 0 w 3619500"/>
              <a:gd name="connsiteY4" fmla="*/ 0 h 3114675"/>
              <a:gd name="connsiteX0" fmla="*/ 0 w 3629025"/>
              <a:gd name="connsiteY0" fmla="*/ 0 h 3114675"/>
              <a:gd name="connsiteX1" fmla="*/ 3619500 w 3629025"/>
              <a:gd name="connsiteY1" fmla="*/ 0 h 3114675"/>
              <a:gd name="connsiteX2" fmla="*/ 3629025 w 3629025"/>
              <a:gd name="connsiteY2" fmla="*/ 2009775 h 3114675"/>
              <a:gd name="connsiteX3" fmla="*/ 180975 w 3629025"/>
              <a:gd name="connsiteY3" fmla="*/ 3114675 h 3114675"/>
              <a:gd name="connsiteX4" fmla="*/ 0 w 3629025"/>
              <a:gd name="connsiteY4" fmla="*/ 0 h 3114675"/>
              <a:gd name="connsiteX0" fmla="*/ 19050 w 3648075"/>
              <a:gd name="connsiteY0" fmla="*/ 0 h 3009900"/>
              <a:gd name="connsiteX1" fmla="*/ 3638550 w 3648075"/>
              <a:gd name="connsiteY1" fmla="*/ 0 h 3009900"/>
              <a:gd name="connsiteX2" fmla="*/ 3648075 w 3648075"/>
              <a:gd name="connsiteY2" fmla="*/ 2009775 h 3009900"/>
              <a:gd name="connsiteX3" fmla="*/ 0 w 3648075"/>
              <a:gd name="connsiteY3" fmla="*/ 3009900 h 3009900"/>
              <a:gd name="connsiteX4" fmla="*/ 19050 w 3648075"/>
              <a:gd name="connsiteY4" fmla="*/ 0 h 3009900"/>
              <a:gd name="connsiteX0" fmla="*/ 0 w 4676775"/>
              <a:gd name="connsiteY0" fmla="*/ 9525 h 3009900"/>
              <a:gd name="connsiteX1" fmla="*/ 4667250 w 4676775"/>
              <a:gd name="connsiteY1" fmla="*/ 0 h 3009900"/>
              <a:gd name="connsiteX2" fmla="*/ 4676775 w 4676775"/>
              <a:gd name="connsiteY2" fmla="*/ 2009775 h 3009900"/>
              <a:gd name="connsiteX3" fmla="*/ 1028700 w 4676775"/>
              <a:gd name="connsiteY3" fmla="*/ 3009900 h 3009900"/>
              <a:gd name="connsiteX4" fmla="*/ 0 w 4676775"/>
              <a:gd name="connsiteY4" fmla="*/ 9525 h 300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775" h="3009900">
                <a:moveTo>
                  <a:pt x="0" y="9525"/>
                </a:moveTo>
                <a:lnTo>
                  <a:pt x="4667250" y="0"/>
                </a:lnTo>
                <a:lnTo>
                  <a:pt x="4676775" y="2009775"/>
                </a:lnTo>
                <a:lnTo>
                  <a:pt x="1028700" y="3009900"/>
                </a:lnTo>
                <a:lnTo>
                  <a:pt x="0" y="9525"/>
                </a:lnTo>
                <a:close/>
              </a:path>
            </a:pathLst>
          </a:custGeom>
          <a:solidFill>
            <a:srgbClr val="00B05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BE25F3A3-282C-429B-BC36-CE491BDBC355}"/>
              </a:ext>
            </a:extLst>
          </p:cNvPr>
          <p:cNvSpPr/>
          <p:nvPr/>
        </p:nvSpPr>
        <p:spPr>
          <a:xfrm>
            <a:off x="6553200" y="6276974"/>
            <a:ext cx="5781675" cy="2924175"/>
          </a:xfrm>
          <a:custGeom>
            <a:avLst/>
            <a:gdLst>
              <a:gd name="connsiteX0" fmla="*/ 2828925 w 5743575"/>
              <a:gd name="connsiteY0" fmla="*/ 495300 h 2552700"/>
              <a:gd name="connsiteX1" fmla="*/ 0 w 5743575"/>
              <a:gd name="connsiteY1" fmla="*/ 2552700 h 2552700"/>
              <a:gd name="connsiteX2" fmla="*/ 5743575 w 5743575"/>
              <a:gd name="connsiteY2" fmla="*/ 2543175 h 2552700"/>
              <a:gd name="connsiteX3" fmla="*/ 5743575 w 5743575"/>
              <a:gd name="connsiteY3" fmla="*/ 0 h 2552700"/>
              <a:gd name="connsiteX4" fmla="*/ 2828925 w 5743575"/>
              <a:gd name="connsiteY4" fmla="*/ 495300 h 2552700"/>
              <a:gd name="connsiteX0" fmla="*/ 2276475 w 5743575"/>
              <a:gd name="connsiteY0" fmla="*/ 790575 h 2552700"/>
              <a:gd name="connsiteX1" fmla="*/ 0 w 5743575"/>
              <a:gd name="connsiteY1" fmla="*/ 2552700 h 2552700"/>
              <a:gd name="connsiteX2" fmla="*/ 5743575 w 5743575"/>
              <a:gd name="connsiteY2" fmla="*/ 2543175 h 2552700"/>
              <a:gd name="connsiteX3" fmla="*/ 5743575 w 5743575"/>
              <a:gd name="connsiteY3" fmla="*/ 0 h 2552700"/>
              <a:gd name="connsiteX4" fmla="*/ 2276475 w 5743575"/>
              <a:gd name="connsiteY4" fmla="*/ 790575 h 2552700"/>
              <a:gd name="connsiteX0" fmla="*/ 2276475 w 5743575"/>
              <a:gd name="connsiteY0" fmla="*/ 1009650 h 2771775"/>
              <a:gd name="connsiteX1" fmla="*/ 0 w 5743575"/>
              <a:gd name="connsiteY1" fmla="*/ 2771775 h 2771775"/>
              <a:gd name="connsiteX2" fmla="*/ 5743575 w 5743575"/>
              <a:gd name="connsiteY2" fmla="*/ 2762250 h 2771775"/>
              <a:gd name="connsiteX3" fmla="*/ 5734050 w 5743575"/>
              <a:gd name="connsiteY3" fmla="*/ 0 h 2771775"/>
              <a:gd name="connsiteX4" fmla="*/ 2276475 w 5743575"/>
              <a:gd name="connsiteY4" fmla="*/ 1009650 h 2771775"/>
              <a:gd name="connsiteX0" fmla="*/ 2133600 w 5743575"/>
              <a:gd name="connsiteY0" fmla="*/ 866775 h 2771775"/>
              <a:gd name="connsiteX1" fmla="*/ 0 w 5743575"/>
              <a:gd name="connsiteY1" fmla="*/ 2771775 h 2771775"/>
              <a:gd name="connsiteX2" fmla="*/ 5743575 w 5743575"/>
              <a:gd name="connsiteY2" fmla="*/ 2762250 h 2771775"/>
              <a:gd name="connsiteX3" fmla="*/ 5734050 w 5743575"/>
              <a:gd name="connsiteY3" fmla="*/ 0 h 2771775"/>
              <a:gd name="connsiteX4" fmla="*/ 2133600 w 5743575"/>
              <a:gd name="connsiteY4" fmla="*/ 866775 h 2771775"/>
              <a:gd name="connsiteX0" fmla="*/ 2133600 w 5781675"/>
              <a:gd name="connsiteY0" fmla="*/ 1019175 h 2924175"/>
              <a:gd name="connsiteX1" fmla="*/ 0 w 5781675"/>
              <a:gd name="connsiteY1" fmla="*/ 2924175 h 2924175"/>
              <a:gd name="connsiteX2" fmla="*/ 5743575 w 5781675"/>
              <a:gd name="connsiteY2" fmla="*/ 2914650 h 2924175"/>
              <a:gd name="connsiteX3" fmla="*/ 5781675 w 5781675"/>
              <a:gd name="connsiteY3" fmla="*/ 0 h 2924175"/>
              <a:gd name="connsiteX4" fmla="*/ 2133600 w 5781675"/>
              <a:gd name="connsiteY4" fmla="*/ 1019175 h 2924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1675" h="2924175">
                <a:moveTo>
                  <a:pt x="2133600" y="1019175"/>
                </a:moveTo>
                <a:lnTo>
                  <a:pt x="0" y="2924175"/>
                </a:lnTo>
                <a:lnTo>
                  <a:pt x="5743575" y="2914650"/>
                </a:lnTo>
                <a:lnTo>
                  <a:pt x="5781675" y="0"/>
                </a:lnTo>
                <a:lnTo>
                  <a:pt x="2133600" y="1019175"/>
                </a:lnTo>
                <a:close/>
              </a:path>
            </a:pathLst>
          </a:custGeom>
          <a:solidFill>
            <a:srgbClr val="FFC0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30B5443B-ABF9-4963-A015-0E425305FBE7}"/>
              </a:ext>
            </a:extLst>
          </p:cNvPr>
          <p:cNvSpPr/>
          <p:nvPr/>
        </p:nvSpPr>
        <p:spPr>
          <a:xfrm>
            <a:off x="6851260" y="6261815"/>
            <a:ext cx="252412" cy="25200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C7EE44B1-F57A-49C9-8A9B-FC317402962D}"/>
              </a:ext>
            </a:extLst>
          </p:cNvPr>
          <p:cNvSpPr/>
          <p:nvPr/>
        </p:nvSpPr>
        <p:spPr>
          <a:xfrm>
            <a:off x="9632532" y="5701150"/>
            <a:ext cx="252412" cy="252000"/>
          </a:xfrm>
          <a:prstGeom prst="star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48A73A28-E4EA-4095-987B-B23A09F138CE}"/>
              </a:ext>
            </a:extLst>
          </p:cNvPr>
          <p:cNvSpPr/>
          <p:nvPr/>
        </p:nvSpPr>
        <p:spPr>
          <a:xfrm>
            <a:off x="10293387" y="7795209"/>
            <a:ext cx="252412" cy="252000"/>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0A6C31B-5737-4247-BCAE-8EAF9DAA4950}"/>
              </a:ext>
            </a:extLst>
          </p:cNvPr>
          <p:cNvCxnSpPr>
            <a:cxnSpLocks/>
          </p:cNvCxnSpPr>
          <p:nvPr/>
        </p:nvCxnSpPr>
        <p:spPr>
          <a:xfrm>
            <a:off x="7640774" y="4253885"/>
            <a:ext cx="1032784" cy="3042545"/>
          </a:xfrm>
          <a:prstGeom prst="line">
            <a:avLst/>
          </a:prstGeom>
          <a:ln w="28575"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3FDFC93-4A7A-41EA-BA16-3FF017DC0717}"/>
              </a:ext>
            </a:extLst>
          </p:cNvPr>
          <p:cNvCxnSpPr>
            <a:cxnSpLocks/>
          </p:cNvCxnSpPr>
          <p:nvPr/>
        </p:nvCxnSpPr>
        <p:spPr>
          <a:xfrm flipH="1">
            <a:off x="8673558" y="6263898"/>
            <a:ext cx="3623217" cy="1032532"/>
          </a:xfrm>
          <a:prstGeom prst="line">
            <a:avLst/>
          </a:prstGeom>
          <a:ln w="28575"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A8F3FD3-6B69-4088-8E71-91A43252A3A0}"/>
              </a:ext>
            </a:extLst>
          </p:cNvPr>
          <p:cNvCxnSpPr>
            <a:cxnSpLocks/>
          </p:cNvCxnSpPr>
          <p:nvPr/>
        </p:nvCxnSpPr>
        <p:spPr>
          <a:xfrm flipV="1">
            <a:off x="6550480" y="7296430"/>
            <a:ext cx="2123078" cy="1928300"/>
          </a:xfrm>
          <a:prstGeom prst="line">
            <a:avLst/>
          </a:prstGeom>
          <a:ln w="28575" cap="rnd">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68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E17C4-771C-459C-911A-99BF73E33F03}"/>
              </a:ext>
            </a:extLst>
          </p:cNvPr>
          <p:cNvSpPr>
            <a:spLocks noGrp="1"/>
          </p:cNvSpPr>
          <p:nvPr>
            <p:ph type="body" sz="quarter" idx="17"/>
          </p:nvPr>
        </p:nvSpPr>
        <p:spPr>
          <a:xfrm>
            <a:off x="1047280" y="1900922"/>
            <a:ext cx="16575629" cy="6103800"/>
          </a:xfrm>
        </p:spPr>
        <p:txBody>
          <a:bodyPr/>
          <a:lstStyle/>
          <a:p>
            <a:r>
              <a:rPr lang="en-US" b="1" dirty="0"/>
              <a:t>Repeat</a:t>
            </a:r>
          </a:p>
          <a:p>
            <a:pPr marL="571500" indent="-571500">
              <a:buFont typeface="Arial" panose="020B0604020202020204" pitchFamily="34" charset="0"/>
              <a:buChar char="•"/>
            </a:pPr>
            <a:r>
              <a:rPr lang="en-US" dirty="0"/>
              <a:t>Update centroids</a:t>
            </a:r>
          </a:p>
          <a:p>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16</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K-means clustering</a:t>
            </a:r>
          </a:p>
        </p:txBody>
      </p:sp>
      <p:pic>
        <p:nvPicPr>
          <p:cNvPr id="3074" name="Picture 2">
            <a:extLst>
              <a:ext uri="{FF2B5EF4-FFF2-40B4-BE49-F238E27FC236}">
                <a16:creationId xmlns:a16="http://schemas.microsoft.com/office/drawing/2014/main" id="{BD3DED01-27B2-43F9-A1CD-6FFBFB3B1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226" y="4123229"/>
            <a:ext cx="8534400" cy="5946842"/>
          </a:xfrm>
          <a:prstGeom prst="rect">
            <a:avLst/>
          </a:prstGeom>
          <a:noFill/>
          <a:extLst>
            <a:ext uri="{909E8E84-426E-40DD-AFC4-6F175D3DCCD1}">
              <a14:hiddenFill xmlns:a14="http://schemas.microsoft.com/office/drawing/2010/main">
                <a:solidFill>
                  <a:srgbClr val="FFFFFF"/>
                </a:solidFill>
              </a14:hiddenFill>
            </a:ext>
          </a:extLst>
        </p:spPr>
      </p:pic>
      <p:sp>
        <p:nvSpPr>
          <p:cNvPr id="6" name="Star: 5 Points 5">
            <a:extLst>
              <a:ext uri="{FF2B5EF4-FFF2-40B4-BE49-F238E27FC236}">
                <a16:creationId xmlns:a16="http://schemas.microsoft.com/office/drawing/2014/main" id="{30B5443B-ABF9-4963-A015-0E425305FBE7}"/>
              </a:ext>
            </a:extLst>
          </p:cNvPr>
          <p:cNvSpPr/>
          <p:nvPr/>
        </p:nvSpPr>
        <p:spPr>
          <a:xfrm>
            <a:off x="6851260" y="6261815"/>
            <a:ext cx="252412" cy="25200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C7EE44B1-F57A-49C9-8A9B-FC317402962D}"/>
              </a:ext>
            </a:extLst>
          </p:cNvPr>
          <p:cNvSpPr/>
          <p:nvPr/>
        </p:nvSpPr>
        <p:spPr>
          <a:xfrm>
            <a:off x="9632532" y="5701150"/>
            <a:ext cx="252412" cy="252000"/>
          </a:xfrm>
          <a:prstGeom prst="star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48A73A28-E4EA-4095-987B-B23A09F138CE}"/>
              </a:ext>
            </a:extLst>
          </p:cNvPr>
          <p:cNvSpPr/>
          <p:nvPr/>
        </p:nvSpPr>
        <p:spPr>
          <a:xfrm>
            <a:off x="10293387" y="7795209"/>
            <a:ext cx="252412" cy="252000"/>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0A6C31B-5737-4247-BCAE-8EAF9DAA4950}"/>
              </a:ext>
            </a:extLst>
          </p:cNvPr>
          <p:cNvCxnSpPr>
            <a:cxnSpLocks/>
          </p:cNvCxnSpPr>
          <p:nvPr/>
        </p:nvCxnSpPr>
        <p:spPr>
          <a:xfrm>
            <a:off x="7640774" y="4253885"/>
            <a:ext cx="1032784" cy="3042545"/>
          </a:xfrm>
          <a:prstGeom prst="line">
            <a:avLst/>
          </a:prstGeom>
          <a:ln w="28575"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3FDFC93-4A7A-41EA-BA16-3FF017DC0717}"/>
              </a:ext>
            </a:extLst>
          </p:cNvPr>
          <p:cNvCxnSpPr>
            <a:cxnSpLocks/>
          </p:cNvCxnSpPr>
          <p:nvPr/>
        </p:nvCxnSpPr>
        <p:spPr>
          <a:xfrm flipH="1">
            <a:off x="8673558" y="6263898"/>
            <a:ext cx="3623217" cy="1032532"/>
          </a:xfrm>
          <a:prstGeom prst="line">
            <a:avLst/>
          </a:prstGeom>
          <a:ln w="28575"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A8F3FD3-6B69-4088-8E71-91A43252A3A0}"/>
              </a:ext>
            </a:extLst>
          </p:cNvPr>
          <p:cNvCxnSpPr>
            <a:cxnSpLocks/>
          </p:cNvCxnSpPr>
          <p:nvPr/>
        </p:nvCxnSpPr>
        <p:spPr>
          <a:xfrm flipV="1">
            <a:off x="6550480" y="7296430"/>
            <a:ext cx="2123078" cy="1928300"/>
          </a:xfrm>
          <a:prstGeom prst="line">
            <a:avLst/>
          </a:prstGeom>
          <a:ln w="28575" cap="rnd">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01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3.33333E-6 L -0.03012 0.01235 " pathEditMode="relative" rAng="0" ptsTypes="AA">
                                      <p:cBhvr>
                                        <p:cTn id="6" dur="2000" fill="hold"/>
                                        <p:tgtEl>
                                          <p:spTgt spid="6"/>
                                        </p:tgtEl>
                                        <p:attrNameLst>
                                          <p:attrName>ppt_x</p:attrName>
                                          <p:attrName>ppt_y</p:attrName>
                                        </p:attrNameLst>
                                      </p:cBhvr>
                                      <p:rCtr x="-1510" y="617"/>
                                    </p:animMotion>
                                  </p:childTnLst>
                                </p:cTn>
                              </p:par>
                              <p:par>
                                <p:cTn id="7" presetID="42" presetClass="path" presetSubtype="0" accel="50000" decel="50000" fill="hold" grpId="0" nodeType="withEffect">
                                  <p:stCondLst>
                                    <p:cond delay="0"/>
                                  </p:stCondLst>
                                  <p:childTnLst>
                                    <p:animMotion origin="layout" path="M -3.75E-6 1.97531E-6 L -0.0263 -0.01219 " pathEditMode="relative" rAng="0" ptsTypes="AA">
                                      <p:cBhvr>
                                        <p:cTn id="8" dur="2000" fill="hold"/>
                                        <p:tgtEl>
                                          <p:spTgt spid="8"/>
                                        </p:tgtEl>
                                        <p:attrNameLst>
                                          <p:attrName>ppt_x</p:attrName>
                                          <p:attrName>ppt_y</p:attrName>
                                        </p:attrNameLst>
                                      </p:cBhvr>
                                      <p:rCtr x="-1319" y="-617"/>
                                    </p:animMotion>
                                  </p:childTnLst>
                                </p:cTn>
                              </p:par>
                              <p:par>
                                <p:cTn id="9" presetID="42" presetClass="path" presetSubtype="0" accel="50000" decel="50000" fill="hold" grpId="0" nodeType="withEffect">
                                  <p:stCondLst>
                                    <p:cond delay="0"/>
                                  </p:stCondLst>
                                  <p:childTnLst>
                                    <p:animMotion origin="layout" path="M -4.86111E-6 2.59259E-6 L 0.00695 -0.01497 " pathEditMode="relative" rAng="0" ptsTypes="AA">
                                      <p:cBhvr>
                                        <p:cTn id="10" dur="2000" fill="hold"/>
                                        <p:tgtEl>
                                          <p:spTgt spid="9"/>
                                        </p:tgtEl>
                                        <p:attrNameLst>
                                          <p:attrName>ppt_x</p:attrName>
                                          <p:attrName>ppt_y</p:attrName>
                                        </p:attrNameLst>
                                      </p:cBhvr>
                                      <p:rCtr x="347" y="-7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E17C4-771C-459C-911A-99BF73E33F03}"/>
              </a:ext>
            </a:extLst>
          </p:cNvPr>
          <p:cNvSpPr>
            <a:spLocks noGrp="1"/>
          </p:cNvSpPr>
          <p:nvPr>
            <p:ph type="body" sz="quarter" idx="17"/>
          </p:nvPr>
        </p:nvSpPr>
        <p:spPr>
          <a:xfrm>
            <a:off x="1047280" y="1900922"/>
            <a:ext cx="16575629" cy="6103800"/>
          </a:xfrm>
        </p:spPr>
        <p:txBody>
          <a:bodyPr/>
          <a:lstStyle/>
          <a:p>
            <a:r>
              <a:rPr lang="en-US" b="1" dirty="0"/>
              <a:t>Repeat</a:t>
            </a:r>
          </a:p>
          <a:p>
            <a:pPr marL="571500" indent="-571500">
              <a:buFont typeface="Arial" panose="020B0604020202020204" pitchFamily="34" charset="0"/>
              <a:buChar char="•"/>
            </a:pPr>
            <a:r>
              <a:rPr lang="en-US" dirty="0"/>
              <a:t>Categorize samples</a:t>
            </a:r>
          </a:p>
          <a:p>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17</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K-means clustering</a:t>
            </a:r>
          </a:p>
        </p:txBody>
      </p:sp>
      <p:pic>
        <p:nvPicPr>
          <p:cNvPr id="3074" name="Picture 2">
            <a:extLst>
              <a:ext uri="{FF2B5EF4-FFF2-40B4-BE49-F238E27FC236}">
                <a16:creationId xmlns:a16="http://schemas.microsoft.com/office/drawing/2014/main" id="{BD3DED01-27B2-43F9-A1CD-6FFBFB3B1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226" y="4123229"/>
            <a:ext cx="8534400" cy="5946842"/>
          </a:xfrm>
          <a:prstGeom prst="rect">
            <a:avLst/>
          </a:prstGeom>
          <a:noFill/>
          <a:extLst>
            <a:ext uri="{909E8E84-426E-40DD-AFC4-6F175D3DCCD1}">
              <a14:hiddenFill xmlns:a14="http://schemas.microsoft.com/office/drawing/2010/main">
                <a:solidFill>
                  <a:srgbClr val="FFFFFF"/>
                </a:solidFill>
              </a14:hiddenFill>
            </a:ext>
          </a:extLst>
        </p:spPr>
      </p:pic>
      <p:sp>
        <p:nvSpPr>
          <p:cNvPr id="24" name="Freeform: Shape 23">
            <a:extLst>
              <a:ext uri="{FF2B5EF4-FFF2-40B4-BE49-F238E27FC236}">
                <a16:creationId xmlns:a16="http://schemas.microsoft.com/office/drawing/2014/main" id="{78E9642E-2F8E-4A43-B9F7-54AC16E760A5}"/>
              </a:ext>
            </a:extLst>
          </p:cNvPr>
          <p:cNvSpPr/>
          <p:nvPr/>
        </p:nvSpPr>
        <p:spPr>
          <a:xfrm>
            <a:off x="4724399" y="4257674"/>
            <a:ext cx="3552825" cy="4943475"/>
          </a:xfrm>
          <a:custGeom>
            <a:avLst/>
            <a:gdLst>
              <a:gd name="connsiteX0" fmla="*/ 0 w 5038725"/>
              <a:gd name="connsiteY0" fmla="*/ 0 h 4943475"/>
              <a:gd name="connsiteX1" fmla="*/ 5038725 w 5038725"/>
              <a:gd name="connsiteY1" fmla="*/ 0 h 4943475"/>
              <a:gd name="connsiteX2" fmla="*/ 4676775 w 5038725"/>
              <a:gd name="connsiteY2" fmla="*/ 2867025 h 4943475"/>
              <a:gd name="connsiteX3" fmla="*/ 1847850 w 5038725"/>
              <a:gd name="connsiteY3" fmla="*/ 4943475 h 4943475"/>
              <a:gd name="connsiteX4" fmla="*/ 0 w 5038725"/>
              <a:gd name="connsiteY4" fmla="*/ 4933950 h 4943475"/>
              <a:gd name="connsiteX5" fmla="*/ 0 w 5038725"/>
              <a:gd name="connsiteY5" fmla="*/ 0 h 4943475"/>
              <a:gd name="connsiteX0" fmla="*/ 0 w 4676775"/>
              <a:gd name="connsiteY0" fmla="*/ 0 h 4943475"/>
              <a:gd name="connsiteX1" fmla="*/ 3952875 w 4676775"/>
              <a:gd name="connsiteY1" fmla="*/ 19050 h 4943475"/>
              <a:gd name="connsiteX2" fmla="*/ 4676775 w 4676775"/>
              <a:gd name="connsiteY2" fmla="*/ 2867025 h 4943475"/>
              <a:gd name="connsiteX3" fmla="*/ 1847850 w 4676775"/>
              <a:gd name="connsiteY3" fmla="*/ 4943475 h 4943475"/>
              <a:gd name="connsiteX4" fmla="*/ 0 w 4676775"/>
              <a:gd name="connsiteY4" fmla="*/ 4933950 h 4943475"/>
              <a:gd name="connsiteX5" fmla="*/ 0 w 4676775"/>
              <a:gd name="connsiteY5" fmla="*/ 0 h 4943475"/>
              <a:gd name="connsiteX0" fmla="*/ 0 w 4133850"/>
              <a:gd name="connsiteY0" fmla="*/ 0 h 4943475"/>
              <a:gd name="connsiteX1" fmla="*/ 3952875 w 4133850"/>
              <a:gd name="connsiteY1" fmla="*/ 19050 h 4943475"/>
              <a:gd name="connsiteX2" fmla="*/ 4133850 w 4133850"/>
              <a:gd name="connsiteY2" fmla="*/ 3143250 h 4943475"/>
              <a:gd name="connsiteX3" fmla="*/ 1847850 w 4133850"/>
              <a:gd name="connsiteY3" fmla="*/ 4943475 h 4943475"/>
              <a:gd name="connsiteX4" fmla="*/ 0 w 4133850"/>
              <a:gd name="connsiteY4" fmla="*/ 4933950 h 4943475"/>
              <a:gd name="connsiteX5" fmla="*/ 0 w 4133850"/>
              <a:gd name="connsiteY5" fmla="*/ 0 h 4943475"/>
              <a:gd name="connsiteX0" fmla="*/ 0 w 4133850"/>
              <a:gd name="connsiteY0" fmla="*/ 0 h 4943475"/>
              <a:gd name="connsiteX1" fmla="*/ 2924175 w 4133850"/>
              <a:gd name="connsiteY1" fmla="*/ 9525 h 4943475"/>
              <a:gd name="connsiteX2" fmla="*/ 4133850 w 4133850"/>
              <a:gd name="connsiteY2" fmla="*/ 3143250 h 4943475"/>
              <a:gd name="connsiteX3" fmla="*/ 1847850 w 4133850"/>
              <a:gd name="connsiteY3" fmla="*/ 4943475 h 4943475"/>
              <a:gd name="connsiteX4" fmla="*/ 0 w 4133850"/>
              <a:gd name="connsiteY4" fmla="*/ 4933950 h 4943475"/>
              <a:gd name="connsiteX5" fmla="*/ 0 w 4133850"/>
              <a:gd name="connsiteY5" fmla="*/ 0 h 4943475"/>
              <a:gd name="connsiteX0" fmla="*/ 0 w 3943350"/>
              <a:gd name="connsiteY0" fmla="*/ 0 h 4943475"/>
              <a:gd name="connsiteX1" fmla="*/ 2924175 w 3943350"/>
              <a:gd name="connsiteY1" fmla="*/ 9525 h 4943475"/>
              <a:gd name="connsiteX2" fmla="*/ 3943350 w 3943350"/>
              <a:gd name="connsiteY2" fmla="*/ 3048000 h 4943475"/>
              <a:gd name="connsiteX3" fmla="*/ 1847850 w 3943350"/>
              <a:gd name="connsiteY3" fmla="*/ 4943475 h 4943475"/>
              <a:gd name="connsiteX4" fmla="*/ 0 w 3943350"/>
              <a:gd name="connsiteY4" fmla="*/ 4933950 h 4943475"/>
              <a:gd name="connsiteX5" fmla="*/ 0 w 3943350"/>
              <a:gd name="connsiteY5" fmla="*/ 0 h 4943475"/>
              <a:gd name="connsiteX0" fmla="*/ 0 w 3552825"/>
              <a:gd name="connsiteY0" fmla="*/ 0 h 4943475"/>
              <a:gd name="connsiteX1" fmla="*/ 2924175 w 3552825"/>
              <a:gd name="connsiteY1" fmla="*/ 9525 h 4943475"/>
              <a:gd name="connsiteX2" fmla="*/ 3552825 w 3552825"/>
              <a:gd name="connsiteY2" fmla="*/ 3371850 h 4943475"/>
              <a:gd name="connsiteX3" fmla="*/ 1847850 w 3552825"/>
              <a:gd name="connsiteY3" fmla="*/ 4943475 h 4943475"/>
              <a:gd name="connsiteX4" fmla="*/ 0 w 3552825"/>
              <a:gd name="connsiteY4" fmla="*/ 4933950 h 4943475"/>
              <a:gd name="connsiteX5" fmla="*/ 0 w 3552825"/>
              <a:gd name="connsiteY5" fmla="*/ 0 h 4943475"/>
              <a:gd name="connsiteX0" fmla="*/ 0 w 3552825"/>
              <a:gd name="connsiteY0" fmla="*/ 9525 h 4953000"/>
              <a:gd name="connsiteX1" fmla="*/ 2409825 w 3552825"/>
              <a:gd name="connsiteY1" fmla="*/ 0 h 4953000"/>
              <a:gd name="connsiteX2" fmla="*/ 3552825 w 3552825"/>
              <a:gd name="connsiteY2" fmla="*/ 3381375 h 4953000"/>
              <a:gd name="connsiteX3" fmla="*/ 1847850 w 3552825"/>
              <a:gd name="connsiteY3" fmla="*/ 4953000 h 4953000"/>
              <a:gd name="connsiteX4" fmla="*/ 0 w 3552825"/>
              <a:gd name="connsiteY4" fmla="*/ 4943475 h 4953000"/>
              <a:gd name="connsiteX5" fmla="*/ 0 w 3552825"/>
              <a:gd name="connsiteY5" fmla="*/ 9525 h 4953000"/>
              <a:gd name="connsiteX0" fmla="*/ 0 w 3552825"/>
              <a:gd name="connsiteY0" fmla="*/ 9525 h 4943475"/>
              <a:gd name="connsiteX1" fmla="*/ 2409825 w 3552825"/>
              <a:gd name="connsiteY1" fmla="*/ 0 h 4943475"/>
              <a:gd name="connsiteX2" fmla="*/ 3552825 w 3552825"/>
              <a:gd name="connsiteY2" fmla="*/ 3381375 h 4943475"/>
              <a:gd name="connsiteX3" fmla="*/ 2838450 w 3552825"/>
              <a:gd name="connsiteY3" fmla="*/ 4943475 h 4943475"/>
              <a:gd name="connsiteX4" fmla="*/ 0 w 3552825"/>
              <a:gd name="connsiteY4" fmla="*/ 4943475 h 4943475"/>
              <a:gd name="connsiteX5" fmla="*/ 0 w 3552825"/>
              <a:gd name="connsiteY5" fmla="*/ 9525 h 494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2825" h="4943475">
                <a:moveTo>
                  <a:pt x="0" y="9525"/>
                </a:moveTo>
                <a:lnTo>
                  <a:pt x="2409825" y="0"/>
                </a:lnTo>
                <a:lnTo>
                  <a:pt x="3552825" y="3381375"/>
                </a:lnTo>
                <a:lnTo>
                  <a:pt x="2838450" y="4943475"/>
                </a:lnTo>
                <a:lnTo>
                  <a:pt x="0" y="4943475"/>
                </a:lnTo>
                <a:lnTo>
                  <a:pt x="0" y="9525"/>
                </a:lnTo>
                <a:close/>
              </a:path>
            </a:pathLst>
          </a:custGeom>
          <a:solidFill>
            <a:srgbClr val="FF000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F368F13-0DEB-4F5C-A242-46C9FC1D07E9}"/>
              </a:ext>
            </a:extLst>
          </p:cNvPr>
          <p:cNvSpPr/>
          <p:nvPr/>
        </p:nvSpPr>
        <p:spPr>
          <a:xfrm>
            <a:off x="7153275" y="4267201"/>
            <a:ext cx="5162550" cy="3324225"/>
          </a:xfrm>
          <a:custGeom>
            <a:avLst/>
            <a:gdLst>
              <a:gd name="connsiteX0" fmla="*/ 371475 w 2905125"/>
              <a:gd name="connsiteY0" fmla="*/ 0 h 2886075"/>
              <a:gd name="connsiteX1" fmla="*/ 2905125 w 2905125"/>
              <a:gd name="connsiteY1" fmla="*/ 9525 h 2886075"/>
              <a:gd name="connsiteX2" fmla="*/ 2895600 w 2905125"/>
              <a:gd name="connsiteY2" fmla="*/ 2400300 h 2886075"/>
              <a:gd name="connsiteX3" fmla="*/ 0 w 2905125"/>
              <a:gd name="connsiteY3" fmla="*/ 2886075 h 2886075"/>
              <a:gd name="connsiteX4" fmla="*/ 371475 w 2905125"/>
              <a:gd name="connsiteY4" fmla="*/ 0 h 2886075"/>
              <a:gd name="connsiteX0" fmla="*/ 0 w 3581400"/>
              <a:gd name="connsiteY0" fmla="*/ 0 h 2876550"/>
              <a:gd name="connsiteX1" fmla="*/ 3581400 w 3581400"/>
              <a:gd name="connsiteY1" fmla="*/ 0 h 2876550"/>
              <a:gd name="connsiteX2" fmla="*/ 3571875 w 3581400"/>
              <a:gd name="connsiteY2" fmla="*/ 2390775 h 2876550"/>
              <a:gd name="connsiteX3" fmla="*/ 676275 w 3581400"/>
              <a:gd name="connsiteY3" fmla="*/ 2876550 h 2876550"/>
              <a:gd name="connsiteX4" fmla="*/ 0 w 3581400"/>
              <a:gd name="connsiteY4" fmla="*/ 0 h 2876550"/>
              <a:gd name="connsiteX0" fmla="*/ 0 w 3581400"/>
              <a:gd name="connsiteY0" fmla="*/ 0 h 3114675"/>
              <a:gd name="connsiteX1" fmla="*/ 3581400 w 3581400"/>
              <a:gd name="connsiteY1" fmla="*/ 0 h 3114675"/>
              <a:gd name="connsiteX2" fmla="*/ 3571875 w 3581400"/>
              <a:gd name="connsiteY2" fmla="*/ 2390775 h 3114675"/>
              <a:gd name="connsiteX3" fmla="*/ 180975 w 3581400"/>
              <a:gd name="connsiteY3" fmla="*/ 3114675 h 3114675"/>
              <a:gd name="connsiteX4" fmla="*/ 0 w 3581400"/>
              <a:gd name="connsiteY4" fmla="*/ 0 h 3114675"/>
              <a:gd name="connsiteX0" fmla="*/ 0 w 3609975"/>
              <a:gd name="connsiteY0" fmla="*/ 0 h 3114675"/>
              <a:gd name="connsiteX1" fmla="*/ 3581400 w 3609975"/>
              <a:gd name="connsiteY1" fmla="*/ 0 h 3114675"/>
              <a:gd name="connsiteX2" fmla="*/ 3609975 w 3609975"/>
              <a:gd name="connsiteY2" fmla="*/ 2105025 h 3114675"/>
              <a:gd name="connsiteX3" fmla="*/ 180975 w 3609975"/>
              <a:gd name="connsiteY3" fmla="*/ 3114675 h 3114675"/>
              <a:gd name="connsiteX4" fmla="*/ 0 w 3609975"/>
              <a:gd name="connsiteY4" fmla="*/ 0 h 3114675"/>
              <a:gd name="connsiteX0" fmla="*/ 0 w 3600450"/>
              <a:gd name="connsiteY0" fmla="*/ 0 h 3114675"/>
              <a:gd name="connsiteX1" fmla="*/ 3581400 w 3600450"/>
              <a:gd name="connsiteY1" fmla="*/ 0 h 3114675"/>
              <a:gd name="connsiteX2" fmla="*/ 3600450 w 3600450"/>
              <a:gd name="connsiteY2" fmla="*/ 2133600 h 3114675"/>
              <a:gd name="connsiteX3" fmla="*/ 180975 w 3600450"/>
              <a:gd name="connsiteY3" fmla="*/ 3114675 h 3114675"/>
              <a:gd name="connsiteX4" fmla="*/ 0 w 3600450"/>
              <a:gd name="connsiteY4" fmla="*/ 0 h 3114675"/>
              <a:gd name="connsiteX0" fmla="*/ 0 w 3619500"/>
              <a:gd name="connsiteY0" fmla="*/ 0 h 3114675"/>
              <a:gd name="connsiteX1" fmla="*/ 3619500 w 3619500"/>
              <a:gd name="connsiteY1" fmla="*/ 0 h 3114675"/>
              <a:gd name="connsiteX2" fmla="*/ 3600450 w 3619500"/>
              <a:gd name="connsiteY2" fmla="*/ 2133600 h 3114675"/>
              <a:gd name="connsiteX3" fmla="*/ 180975 w 3619500"/>
              <a:gd name="connsiteY3" fmla="*/ 3114675 h 3114675"/>
              <a:gd name="connsiteX4" fmla="*/ 0 w 3619500"/>
              <a:gd name="connsiteY4" fmla="*/ 0 h 3114675"/>
              <a:gd name="connsiteX0" fmla="*/ 0 w 3629025"/>
              <a:gd name="connsiteY0" fmla="*/ 0 h 3114675"/>
              <a:gd name="connsiteX1" fmla="*/ 3619500 w 3629025"/>
              <a:gd name="connsiteY1" fmla="*/ 0 h 3114675"/>
              <a:gd name="connsiteX2" fmla="*/ 3629025 w 3629025"/>
              <a:gd name="connsiteY2" fmla="*/ 2009775 h 3114675"/>
              <a:gd name="connsiteX3" fmla="*/ 180975 w 3629025"/>
              <a:gd name="connsiteY3" fmla="*/ 3114675 h 3114675"/>
              <a:gd name="connsiteX4" fmla="*/ 0 w 3629025"/>
              <a:gd name="connsiteY4" fmla="*/ 0 h 3114675"/>
              <a:gd name="connsiteX0" fmla="*/ 19050 w 3648075"/>
              <a:gd name="connsiteY0" fmla="*/ 0 h 3009900"/>
              <a:gd name="connsiteX1" fmla="*/ 3638550 w 3648075"/>
              <a:gd name="connsiteY1" fmla="*/ 0 h 3009900"/>
              <a:gd name="connsiteX2" fmla="*/ 3648075 w 3648075"/>
              <a:gd name="connsiteY2" fmla="*/ 2009775 h 3009900"/>
              <a:gd name="connsiteX3" fmla="*/ 0 w 3648075"/>
              <a:gd name="connsiteY3" fmla="*/ 3009900 h 3009900"/>
              <a:gd name="connsiteX4" fmla="*/ 19050 w 3648075"/>
              <a:gd name="connsiteY4" fmla="*/ 0 h 3009900"/>
              <a:gd name="connsiteX0" fmla="*/ 0 w 4676775"/>
              <a:gd name="connsiteY0" fmla="*/ 9525 h 3009900"/>
              <a:gd name="connsiteX1" fmla="*/ 4667250 w 4676775"/>
              <a:gd name="connsiteY1" fmla="*/ 0 h 3009900"/>
              <a:gd name="connsiteX2" fmla="*/ 4676775 w 4676775"/>
              <a:gd name="connsiteY2" fmla="*/ 2009775 h 3009900"/>
              <a:gd name="connsiteX3" fmla="*/ 1028700 w 4676775"/>
              <a:gd name="connsiteY3" fmla="*/ 3009900 h 3009900"/>
              <a:gd name="connsiteX4" fmla="*/ 0 w 4676775"/>
              <a:gd name="connsiteY4" fmla="*/ 9525 h 3009900"/>
              <a:gd name="connsiteX0" fmla="*/ 0 w 4676775"/>
              <a:gd name="connsiteY0" fmla="*/ 9525 h 3324225"/>
              <a:gd name="connsiteX1" fmla="*/ 4667250 w 4676775"/>
              <a:gd name="connsiteY1" fmla="*/ 0 h 3324225"/>
              <a:gd name="connsiteX2" fmla="*/ 4676775 w 4676775"/>
              <a:gd name="connsiteY2" fmla="*/ 2009775 h 3324225"/>
              <a:gd name="connsiteX3" fmla="*/ 628650 w 4676775"/>
              <a:gd name="connsiteY3" fmla="*/ 3324225 h 3324225"/>
              <a:gd name="connsiteX4" fmla="*/ 0 w 4676775"/>
              <a:gd name="connsiteY4" fmla="*/ 9525 h 3324225"/>
              <a:gd name="connsiteX0" fmla="*/ 0 w 5172075"/>
              <a:gd name="connsiteY0" fmla="*/ 9525 h 3324225"/>
              <a:gd name="connsiteX1" fmla="*/ 5162550 w 5172075"/>
              <a:gd name="connsiteY1" fmla="*/ 0 h 3324225"/>
              <a:gd name="connsiteX2" fmla="*/ 5172075 w 5172075"/>
              <a:gd name="connsiteY2" fmla="*/ 2009775 h 3324225"/>
              <a:gd name="connsiteX3" fmla="*/ 1123950 w 5172075"/>
              <a:gd name="connsiteY3" fmla="*/ 3324225 h 3324225"/>
              <a:gd name="connsiteX4" fmla="*/ 0 w 5172075"/>
              <a:gd name="connsiteY4" fmla="*/ 9525 h 3324225"/>
              <a:gd name="connsiteX0" fmla="*/ 0 w 5162550"/>
              <a:gd name="connsiteY0" fmla="*/ 9525 h 3324225"/>
              <a:gd name="connsiteX1" fmla="*/ 5162550 w 5162550"/>
              <a:gd name="connsiteY1" fmla="*/ 0 h 3324225"/>
              <a:gd name="connsiteX2" fmla="*/ 5162550 w 5162550"/>
              <a:gd name="connsiteY2" fmla="*/ 1219200 h 3324225"/>
              <a:gd name="connsiteX3" fmla="*/ 1123950 w 5162550"/>
              <a:gd name="connsiteY3" fmla="*/ 3324225 h 3324225"/>
              <a:gd name="connsiteX4" fmla="*/ 0 w 5162550"/>
              <a:gd name="connsiteY4" fmla="*/ 9525 h 332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550" h="3324225">
                <a:moveTo>
                  <a:pt x="0" y="9525"/>
                </a:moveTo>
                <a:lnTo>
                  <a:pt x="5162550" y="0"/>
                </a:lnTo>
                <a:lnTo>
                  <a:pt x="5162550" y="1219200"/>
                </a:lnTo>
                <a:lnTo>
                  <a:pt x="1123950" y="3324225"/>
                </a:lnTo>
                <a:lnTo>
                  <a:pt x="0" y="9525"/>
                </a:lnTo>
                <a:close/>
              </a:path>
            </a:pathLst>
          </a:custGeom>
          <a:solidFill>
            <a:srgbClr val="00B05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9996650-D702-4D73-BF71-2A7D9694E6B5}"/>
              </a:ext>
            </a:extLst>
          </p:cNvPr>
          <p:cNvSpPr/>
          <p:nvPr/>
        </p:nvSpPr>
        <p:spPr>
          <a:xfrm>
            <a:off x="7581900" y="5505449"/>
            <a:ext cx="4724400" cy="3695700"/>
          </a:xfrm>
          <a:custGeom>
            <a:avLst/>
            <a:gdLst>
              <a:gd name="connsiteX0" fmla="*/ 2828925 w 5743575"/>
              <a:gd name="connsiteY0" fmla="*/ 495300 h 2552700"/>
              <a:gd name="connsiteX1" fmla="*/ 0 w 5743575"/>
              <a:gd name="connsiteY1" fmla="*/ 2552700 h 2552700"/>
              <a:gd name="connsiteX2" fmla="*/ 5743575 w 5743575"/>
              <a:gd name="connsiteY2" fmla="*/ 2543175 h 2552700"/>
              <a:gd name="connsiteX3" fmla="*/ 5743575 w 5743575"/>
              <a:gd name="connsiteY3" fmla="*/ 0 h 2552700"/>
              <a:gd name="connsiteX4" fmla="*/ 2828925 w 5743575"/>
              <a:gd name="connsiteY4" fmla="*/ 495300 h 2552700"/>
              <a:gd name="connsiteX0" fmla="*/ 2276475 w 5743575"/>
              <a:gd name="connsiteY0" fmla="*/ 790575 h 2552700"/>
              <a:gd name="connsiteX1" fmla="*/ 0 w 5743575"/>
              <a:gd name="connsiteY1" fmla="*/ 2552700 h 2552700"/>
              <a:gd name="connsiteX2" fmla="*/ 5743575 w 5743575"/>
              <a:gd name="connsiteY2" fmla="*/ 2543175 h 2552700"/>
              <a:gd name="connsiteX3" fmla="*/ 5743575 w 5743575"/>
              <a:gd name="connsiteY3" fmla="*/ 0 h 2552700"/>
              <a:gd name="connsiteX4" fmla="*/ 2276475 w 5743575"/>
              <a:gd name="connsiteY4" fmla="*/ 790575 h 2552700"/>
              <a:gd name="connsiteX0" fmla="*/ 2276475 w 5743575"/>
              <a:gd name="connsiteY0" fmla="*/ 1009650 h 2771775"/>
              <a:gd name="connsiteX1" fmla="*/ 0 w 5743575"/>
              <a:gd name="connsiteY1" fmla="*/ 2771775 h 2771775"/>
              <a:gd name="connsiteX2" fmla="*/ 5743575 w 5743575"/>
              <a:gd name="connsiteY2" fmla="*/ 2762250 h 2771775"/>
              <a:gd name="connsiteX3" fmla="*/ 5734050 w 5743575"/>
              <a:gd name="connsiteY3" fmla="*/ 0 h 2771775"/>
              <a:gd name="connsiteX4" fmla="*/ 2276475 w 5743575"/>
              <a:gd name="connsiteY4" fmla="*/ 1009650 h 2771775"/>
              <a:gd name="connsiteX0" fmla="*/ 2133600 w 5743575"/>
              <a:gd name="connsiteY0" fmla="*/ 866775 h 2771775"/>
              <a:gd name="connsiteX1" fmla="*/ 0 w 5743575"/>
              <a:gd name="connsiteY1" fmla="*/ 2771775 h 2771775"/>
              <a:gd name="connsiteX2" fmla="*/ 5743575 w 5743575"/>
              <a:gd name="connsiteY2" fmla="*/ 2762250 h 2771775"/>
              <a:gd name="connsiteX3" fmla="*/ 5734050 w 5743575"/>
              <a:gd name="connsiteY3" fmla="*/ 0 h 2771775"/>
              <a:gd name="connsiteX4" fmla="*/ 2133600 w 5743575"/>
              <a:gd name="connsiteY4" fmla="*/ 866775 h 2771775"/>
              <a:gd name="connsiteX0" fmla="*/ 2133600 w 5781675"/>
              <a:gd name="connsiteY0" fmla="*/ 1019175 h 2924175"/>
              <a:gd name="connsiteX1" fmla="*/ 0 w 5781675"/>
              <a:gd name="connsiteY1" fmla="*/ 2924175 h 2924175"/>
              <a:gd name="connsiteX2" fmla="*/ 5743575 w 5781675"/>
              <a:gd name="connsiteY2" fmla="*/ 2914650 h 2924175"/>
              <a:gd name="connsiteX3" fmla="*/ 5781675 w 5781675"/>
              <a:gd name="connsiteY3" fmla="*/ 0 h 2924175"/>
              <a:gd name="connsiteX4" fmla="*/ 2133600 w 5781675"/>
              <a:gd name="connsiteY4" fmla="*/ 1019175 h 2924175"/>
              <a:gd name="connsiteX0" fmla="*/ 2133600 w 5781675"/>
              <a:gd name="connsiteY0" fmla="*/ 1019175 h 2924175"/>
              <a:gd name="connsiteX1" fmla="*/ 0 w 5781675"/>
              <a:gd name="connsiteY1" fmla="*/ 2924175 h 2924175"/>
              <a:gd name="connsiteX2" fmla="*/ 5743575 w 5781675"/>
              <a:gd name="connsiteY2" fmla="*/ 2914650 h 2924175"/>
              <a:gd name="connsiteX3" fmla="*/ 5781675 w 5781675"/>
              <a:gd name="connsiteY3" fmla="*/ 0 h 2924175"/>
              <a:gd name="connsiteX4" fmla="*/ 2133600 w 5781675"/>
              <a:gd name="connsiteY4" fmla="*/ 1019175 h 2924175"/>
              <a:gd name="connsiteX0" fmla="*/ 1104900 w 4752975"/>
              <a:gd name="connsiteY0" fmla="*/ 1019175 h 2924175"/>
              <a:gd name="connsiteX1" fmla="*/ 0 w 4752975"/>
              <a:gd name="connsiteY1" fmla="*/ 2924175 h 2924175"/>
              <a:gd name="connsiteX2" fmla="*/ 4714875 w 4752975"/>
              <a:gd name="connsiteY2" fmla="*/ 2914650 h 2924175"/>
              <a:gd name="connsiteX3" fmla="*/ 4752975 w 4752975"/>
              <a:gd name="connsiteY3" fmla="*/ 0 h 2924175"/>
              <a:gd name="connsiteX4" fmla="*/ 1104900 w 4752975"/>
              <a:gd name="connsiteY4" fmla="*/ 1019175 h 2924175"/>
              <a:gd name="connsiteX0" fmla="*/ 695325 w 4752975"/>
              <a:gd name="connsiteY0" fmla="*/ 1352550 h 2924175"/>
              <a:gd name="connsiteX1" fmla="*/ 0 w 4752975"/>
              <a:gd name="connsiteY1" fmla="*/ 2924175 h 2924175"/>
              <a:gd name="connsiteX2" fmla="*/ 4714875 w 4752975"/>
              <a:gd name="connsiteY2" fmla="*/ 2914650 h 2924175"/>
              <a:gd name="connsiteX3" fmla="*/ 4752975 w 4752975"/>
              <a:gd name="connsiteY3" fmla="*/ 0 h 2924175"/>
              <a:gd name="connsiteX4" fmla="*/ 695325 w 4752975"/>
              <a:gd name="connsiteY4" fmla="*/ 1352550 h 2924175"/>
              <a:gd name="connsiteX0" fmla="*/ 695325 w 4733925"/>
              <a:gd name="connsiteY0" fmla="*/ 2095500 h 3667125"/>
              <a:gd name="connsiteX1" fmla="*/ 0 w 4733925"/>
              <a:gd name="connsiteY1" fmla="*/ 3667125 h 3667125"/>
              <a:gd name="connsiteX2" fmla="*/ 4714875 w 4733925"/>
              <a:gd name="connsiteY2" fmla="*/ 3657600 h 3667125"/>
              <a:gd name="connsiteX3" fmla="*/ 4733925 w 4733925"/>
              <a:gd name="connsiteY3" fmla="*/ 0 h 3667125"/>
              <a:gd name="connsiteX4" fmla="*/ 695325 w 4733925"/>
              <a:gd name="connsiteY4" fmla="*/ 2095500 h 3667125"/>
              <a:gd name="connsiteX0" fmla="*/ 695325 w 4724400"/>
              <a:gd name="connsiteY0" fmla="*/ 2124075 h 3695700"/>
              <a:gd name="connsiteX1" fmla="*/ 0 w 4724400"/>
              <a:gd name="connsiteY1" fmla="*/ 3695700 h 3695700"/>
              <a:gd name="connsiteX2" fmla="*/ 4714875 w 4724400"/>
              <a:gd name="connsiteY2" fmla="*/ 3686175 h 3695700"/>
              <a:gd name="connsiteX3" fmla="*/ 4724400 w 4724400"/>
              <a:gd name="connsiteY3" fmla="*/ 0 h 3695700"/>
              <a:gd name="connsiteX4" fmla="*/ 695325 w 4724400"/>
              <a:gd name="connsiteY4" fmla="*/ 2124075 h 369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4400" h="3695700">
                <a:moveTo>
                  <a:pt x="695325" y="2124075"/>
                </a:moveTo>
                <a:lnTo>
                  <a:pt x="0" y="3695700"/>
                </a:lnTo>
                <a:lnTo>
                  <a:pt x="4714875" y="3686175"/>
                </a:lnTo>
                <a:lnTo>
                  <a:pt x="4724400" y="0"/>
                </a:lnTo>
                <a:lnTo>
                  <a:pt x="695325" y="2124075"/>
                </a:lnTo>
                <a:close/>
              </a:path>
            </a:pathLst>
          </a:custGeom>
          <a:solidFill>
            <a:srgbClr val="FFC0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30B5443B-ABF9-4963-A015-0E425305FBE7}"/>
              </a:ext>
            </a:extLst>
          </p:cNvPr>
          <p:cNvSpPr/>
          <p:nvPr/>
        </p:nvSpPr>
        <p:spPr>
          <a:xfrm>
            <a:off x="6298068" y="6402164"/>
            <a:ext cx="252412" cy="25200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C7EE44B1-F57A-49C9-8A9B-FC317402962D}"/>
              </a:ext>
            </a:extLst>
          </p:cNvPr>
          <p:cNvSpPr/>
          <p:nvPr/>
        </p:nvSpPr>
        <p:spPr>
          <a:xfrm>
            <a:off x="9154252" y="5555606"/>
            <a:ext cx="252412" cy="252000"/>
          </a:xfrm>
          <a:prstGeom prst="star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48A73A28-E4EA-4095-987B-B23A09F138CE}"/>
              </a:ext>
            </a:extLst>
          </p:cNvPr>
          <p:cNvSpPr/>
          <p:nvPr/>
        </p:nvSpPr>
        <p:spPr>
          <a:xfrm>
            <a:off x="10417212" y="7626722"/>
            <a:ext cx="252412" cy="252000"/>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0A6C31B-5737-4247-BCAE-8EAF9DAA4950}"/>
              </a:ext>
            </a:extLst>
          </p:cNvPr>
          <p:cNvCxnSpPr>
            <a:cxnSpLocks/>
          </p:cNvCxnSpPr>
          <p:nvPr/>
        </p:nvCxnSpPr>
        <p:spPr>
          <a:xfrm>
            <a:off x="7144553" y="4253885"/>
            <a:ext cx="1119626" cy="3350486"/>
          </a:xfrm>
          <a:prstGeom prst="line">
            <a:avLst/>
          </a:prstGeom>
          <a:ln w="28575"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3FDFC93-4A7A-41EA-BA16-3FF017DC0717}"/>
              </a:ext>
            </a:extLst>
          </p:cNvPr>
          <p:cNvCxnSpPr>
            <a:cxnSpLocks/>
            <a:stCxn id="25" idx="2"/>
          </p:cNvCxnSpPr>
          <p:nvPr/>
        </p:nvCxnSpPr>
        <p:spPr>
          <a:xfrm flipH="1">
            <a:off x="8276593" y="5486401"/>
            <a:ext cx="4039232" cy="2117970"/>
          </a:xfrm>
          <a:prstGeom prst="line">
            <a:avLst/>
          </a:prstGeom>
          <a:ln w="28575"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A8F3FD3-6B69-4088-8E71-91A43252A3A0}"/>
              </a:ext>
            </a:extLst>
          </p:cNvPr>
          <p:cNvCxnSpPr>
            <a:cxnSpLocks/>
          </p:cNvCxnSpPr>
          <p:nvPr/>
        </p:nvCxnSpPr>
        <p:spPr>
          <a:xfrm flipV="1">
            <a:off x="7575550" y="7626723"/>
            <a:ext cx="688629" cy="1568077"/>
          </a:xfrm>
          <a:prstGeom prst="line">
            <a:avLst/>
          </a:prstGeom>
          <a:ln w="28575" cap="rnd">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25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E17C4-771C-459C-911A-99BF73E33F03}"/>
              </a:ext>
            </a:extLst>
          </p:cNvPr>
          <p:cNvSpPr>
            <a:spLocks noGrp="1"/>
          </p:cNvSpPr>
          <p:nvPr>
            <p:ph type="body" sz="quarter" idx="17"/>
          </p:nvPr>
        </p:nvSpPr>
        <p:spPr>
          <a:xfrm>
            <a:off x="1047280" y="1900922"/>
            <a:ext cx="16575629" cy="6103800"/>
          </a:xfrm>
        </p:spPr>
        <p:txBody>
          <a:bodyPr/>
          <a:lstStyle/>
          <a:p>
            <a:r>
              <a:rPr lang="en-US" b="1" dirty="0"/>
              <a:t>Result after n iterations</a:t>
            </a:r>
            <a:endParaRPr lang="en-US" dirty="0"/>
          </a:p>
          <a:p>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18</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K-means clustering</a:t>
            </a:r>
          </a:p>
        </p:txBody>
      </p:sp>
      <p:pic>
        <p:nvPicPr>
          <p:cNvPr id="1026" name="Picture 2">
            <a:extLst>
              <a:ext uri="{FF2B5EF4-FFF2-40B4-BE49-F238E27FC236}">
                <a16:creationId xmlns:a16="http://schemas.microsoft.com/office/drawing/2014/main" id="{9EE7E95E-6540-4631-9B46-A9498A019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7537" y="2438400"/>
            <a:ext cx="11148311" cy="784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758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E17C4-771C-459C-911A-99BF73E33F03}"/>
              </a:ext>
            </a:extLst>
          </p:cNvPr>
          <p:cNvSpPr>
            <a:spLocks noGrp="1"/>
          </p:cNvSpPr>
          <p:nvPr>
            <p:ph type="body" sz="quarter" idx="17"/>
          </p:nvPr>
        </p:nvSpPr>
        <p:spPr>
          <a:xfrm>
            <a:off x="1047280" y="1900922"/>
            <a:ext cx="16575629" cy="6103800"/>
          </a:xfrm>
        </p:spPr>
        <p:txBody>
          <a:bodyPr/>
          <a:lstStyle/>
          <a:p>
            <a:r>
              <a:rPr lang="en-US" b="1" dirty="0"/>
              <a:t>Characteristics</a:t>
            </a:r>
          </a:p>
          <a:p>
            <a:pPr marL="571500" indent="-571500">
              <a:buFont typeface="Arial" panose="020B0604020202020204" pitchFamily="34" charset="0"/>
              <a:buChar char="•"/>
            </a:pPr>
            <a:r>
              <a:rPr lang="en-US" dirty="0"/>
              <a:t>Easy to use and results are easy interpretable</a:t>
            </a:r>
          </a:p>
          <a:p>
            <a:pPr marL="571500" indent="-571500">
              <a:buFont typeface="Arial" panose="020B0604020202020204" pitchFamily="34" charset="0"/>
              <a:buChar char="•"/>
            </a:pPr>
            <a:r>
              <a:rPr lang="en-US" dirty="0"/>
              <a:t>Sometimes gets stuck at local optima</a:t>
            </a:r>
          </a:p>
          <a:p>
            <a:pPr marL="1257300" lvl="1" indent="-571500">
              <a:buFont typeface="Arial" panose="020B0604020202020204" pitchFamily="34" charset="0"/>
              <a:buChar char="•"/>
            </a:pPr>
            <a:r>
              <a:rPr lang="en-US" dirty="0"/>
              <a:t>Final result is dependent on initialized centroids</a:t>
            </a:r>
          </a:p>
          <a:p>
            <a:pPr marL="1257300" lvl="1" indent="-571500">
              <a:buFont typeface="Arial" panose="020B0604020202020204" pitchFamily="34" charset="0"/>
              <a:buChar char="•"/>
            </a:pPr>
            <a:r>
              <a:rPr lang="en-US" dirty="0"/>
              <a:t>Try multiple differently initialized models to find the best model (global optima)</a:t>
            </a:r>
          </a:p>
          <a:p>
            <a:pPr marL="571500" indent="-571500">
              <a:buFont typeface="Arial" panose="020B0604020202020204" pitchFamily="34" charset="0"/>
              <a:buChar char="•"/>
            </a:pPr>
            <a:r>
              <a:rPr lang="en-US" dirty="0"/>
              <a:t>Very sensitive to outliers</a:t>
            </a:r>
          </a:p>
          <a:p>
            <a:pPr marL="571500" indent="-571500">
              <a:buFont typeface="Arial" panose="020B0604020202020204" pitchFamily="34" charset="0"/>
              <a:buChar char="•"/>
            </a:pPr>
            <a:r>
              <a:rPr lang="en-US" dirty="0"/>
              <a:t>Problem with not linearly divisible data</a:t>
            </a:r>
          </a:p>
          <a:p>
            <a:pPr marL="1257300" lvl="1" indent="-571500">
              <a:buFont typeface="Arial" panose="020B0604020202020204" pitchFamily="34" charset="0"/>
              <a:buChar char="•"/>
            </a:pPr>
            <a:r>
              <a:rPr lang="en-US" dirty="0"/>
              <a:t>Solution: use another clustering algorithm</a:t>
            </a:r>
            <a:br>
              <a:rPr lang="en-US" dirty="0"/>
            </a:br>
            <a:r>
              <a:rPr lang="en-US" dirty="0"/>
              <a:t>		   e.g., Spectral clustering</a:t>
            </a:r>
          </a:p>
          <a:p>
            <a:pPr marL="1257300" lvl="1" indent="-571500">
              <a:buFont typeface="Arial" panose="020B0604020202020204" pitchFamily="34" charset="0"/>
              <a:buChar char="•"/>
            </a:pPr>
            <a:r>
              <a:rPr lang="en-US" dirty="0"/>
              <a:t>All </a:t>
            </a:r>
            <a:r>
              <a:rPr lang="en-US" dirty="0" err="1"/>
              <a:t>sklearn</a:t>
            </a:r>
            <a:r>
              <a:rPr lang="en-US" dirty="0"/>
              <a:t> algorithms with example images:</a:t>
            </a:r>
            <a:br>
              <a:rPr lang="en-US" dirty="0"/>
            </a:br>
            <a:r>
              <a:rPr lang="en-US" dirty="0" err="1">
                <a:hlinkClick r:id="rId3"/>
              </a:rPr>
              <a:t>sklearn</a:t>
            </a:r>
            <a:r>
              <a:rPr lang="en-US" dirty="0">
                <a:hlinkClick r:id="rId3"/>
              </a:rPr>
              <a:t> clustering</a:t>
            </a:r>
            <a:endParaRPr lang="en-US" dirty="0"/>
          </a:p>
          <a:p>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19</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K-means clustering</a:t>
            </a:r>
          </a:p>
        </p:txBody>
      </p:sp>
      <p:grpSp>
        <p:nvGrpSpPr>
          <p:cNvPr id="9" name="Group 8">
            <a:extLst>
              <a:ext uri="{FF2B5EF4-FFF2-40B4-BE49-F238E27FC236}">
                <a16:creationId xmlns:a16="http://schemas.microsoft.com/office/drawing/2014/main" id="{248ECBBF-DADC-450E-9308-2347ABAD3B25}"/>
              </a:ext>
            </a:extLst>
          </p:cNvPr>
          <p:cNvGrpSpPr/>
          <p:nvPr/>
        </p:nvGrpSpPr>
        <p:grpSpPr>
          <a:xfrm>
            <a:off x="11338590" y="5970082"/>
            <a:ext cx="5401429" cy="3610479"/>
            <a:chOff x="10095944" y="5696238"/>
            <a:chExt cx="5401429" cy="3610479"/>
          </a:xfrm>
        </p:grpSpPr>
        <p:pic>
          <p:nvPicPr>
            <p:cNvPr id="6" name="Picture 5">
              <a:extLst>
                <a:ext uri="{FF2B5EF4-FFF2-40B4-BE49-F238E27FC236}">
                  <a16:creationId xmlns:a16="http://schemas.microsoft.com/office/drawing/2014/main" id="{7F9E79AB-ACAA-4359-8D2F-B450A018E753}"/>
                </a:ext>
              </a:extLst>
            </p:cNvPr>
            <p:cNvPicPr>
              <a:picLocks noChangeAspect="1"/>
            </p:cNvPicPr>
            <p:nvPr/>
          </p:nvPicPr>
          <p:blipFill>
            <a:blip r:embed="rId4"/>
            <a:stretch>
              <a:fillRect/>
            </a:stretch>
          </p:blipFill>
          <p:spPr>
            <a:xfrm>
              <a:off x="10095944" y="6201134"/>
              <a:ext cx="2715004" cy="3105583"/>
            </a:xfrm>
            <a:prstGeom prst="rect">
              <a:avLst/>
            </a:prstGeom>
          </p:spPr>
        </p:pic>
        <p:pic>
          <p:nvPicPr>
            <p:cNvPr id="8" name="Picture 7">
              <a:extLst>
                <a:ext uri="{FF2B5EF4-FFF2-40B4-BE49-F238E27FC236}">
                  <a16:creationId xmlns:a16="http://schemas.microsoft.com/office/drawing/2014/main" id="{00D15A67-8C5C-4C27-8D37-D0C385A0DF59}"/>
                </a:ext>
              </a:extLst>
            </p:cNvPr>
            <p:cNvPicPr>
              <a:picLocks noChangeAspect="1"/>
            </p:cNvPicPr>
            <p:nvPr/>
          </p:nvPicPr>
          <p:blipFill>
            <a:blip r:embed="rId5"/>
            <a:stretch>
              <a:fillRect/>
            </a:stretch>
          </p:blipFill>
          <p:spPr>
            <a:xfrm>
              <a:off x="12810948" y="5696238"/>
              <a:ext cx="2686425" cy="3610479"/>
            </a:xfrm>
            <a:prstGeom prst="rect">
              <a:avLst/>
            </a:prstGeom>
          </p:spPr>
        </p:pic>
      </p:grpSp>
    </p:spTree>
    <p:extLst>
      <p:ext uri="{BB962C8B-B14F-4D97-AF65-F5344CB8AC3E}">
        <p14:creationId xmlns:p14="http://schemas.microsoft.com/office/powerpoint/2010/main" val="2939632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PU with binary numbers and blueprint">
            <a:extLst>
              <a:ext uri="{FF2B5EF4-FFF2-40B4-BE49-F238E27FC236}">
                <a16:creationId xmlns:a16="http://schemas.microsoft.com/office/drawing/2014/main" id="{ABC22A48-BFB6-457F-85DB-2152E9BBF88C}"/>
              </a:ext>
            </a:extLst>
          </p:cNvPr>
          <p:cNvPicPr>
            <a:picLocks noChangeAspect="1"/>
          </p:cNvPicPr>
          <p:nvPr/>
        </p:nvPicPr>
        <p:blipFill rotWithShape="1">
          <a:blip r:embed="rId3">
            <a:alphaModFix amt="50000"/>
          </a:blip>
          <a:srcRect/>
          <a:stretch/>
        </p:blipFill>
        <p:spPr>
          <a:xfrm>
            <a:off x="0" y="-1"/>
            <a:ext cx="18287980" cy="10286999"/>
          </a:xfrm>
          <a:prstGeom prst="rect">
            <a:avLst/>
          </a:prstGeom>
        </p:spPr>
      </p:pic>
      <p:pic>
        <p:nvPicPr>
          <p:cNvPr id="6" name="Afbeelding 5">
            <a:extLst>
              <a:ext uri="{FF2B5EF4-FFF2-40B4-BE49-F238E27FC236}">
                <a16:creationId xmlns:a16="http://schemas.microsoft.com/office/drawing/2014/main" id="{0BE4B4AE-D57E-4877-9E66-AB4FDA13777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18611" y1="65278" x2="18611" y2="65278"/>
                        <a14:foregroundMark x1="10463" y1="80741" x2="10463" y2="80741"/>
                        <a14:foregroundMark x1="16481" y1="78981" x2="16481" y2="78981"/>
                        <a14:foregroundMark x1="23241" y1="78519" x2="23241" y2="78519"/>
                        <a14:foregroundMark x1="34537" y1="66667" x2="34537" y2="66667"/>
                        <a14:foregroundMark x1="40000" y1="66759" x2="40000" y2="66759"/>
                        <a14:foregroundMark x1="58704" y1="67963" x2="58704" y2="67963"/>
                        <a14:foregroundMark x1="78148" y1="67407" x2="78148" y2="67407"/>
                        <a14:foregroundMark x1="86296" y1="68148" x2="86296" y2="68148"/>
                        <a14:foregroundMark x1="27037" y1="80370" x2="27037" y2="80370"/>
                        <a14:foregroundMark x1="30926" y1="79907" x2="30926" y2="79907"/>
                        <a14:foregroundMark x1="36574" y1="80370" x2="36574" y2="80370"/>
                        <a14:foregroundMark x1="42130" y1="80463" x2="42130" y2="80463"/>
                        <a14:foregroundMark x1="49537" y1="81204" x2="49537" y2="81204"/>
                        <a14:foregroundMark x1="55926" y1="79907" x2="55926" y2="79907"/>
                        <a14:foregroundMark x1="64815" y1="81111" x2="64815" y2="81111"/>
                        <a14:foregroundMark x1="71667" y1="79259" x2="71667" y2="79259"/>
                        <a14:foregroundMark x1="75556" y1="80000" x2="75556" y2="80000"/>
                        <a14:foregroundMark x1="78426" y1="79907" x2="78426" y2="79907"/>
                        <a14:foregroundMark x1="85093" y1="77963" x2="85093" y2="77963"/>
                        <a14:foregroundMark x1="44352" y1="31944" x2="44352" y2="31944"/>
                        <a14:backgroundMark x1="11481" y1="79167" x2="11481" y2="79167"/>
                        <a14:backgroundMark x1="12315" y1="82778" x2="12315" y2="82778"/>
                        <a14:backgroundMark x1="50833" y1="79537" x2="50833" y2="79537"/>
                        <a14:backgroundMark x1="66481" y1="80741" x2="66481" y2="80741"/>
                        <a14:backgroundMark x1="41204" y1="36944" x2="41204" y2="36944"/>
                        <a14:backgroundMark x1="40000" y1="34815" x2="40000" y2="34815"/>
                        <a14:backgroundMark x1="45093" y1="37593" x2="45093" y2="37593"/>
                        <a14:backgroundMark x1="44815" y1="35463" x2="44815" y2="35463"/>
                        <a14:backgroundMark x1="45278" y1="33519" x2="45278" y2="33519"/>
                        <a14:backgroundMark x1="46019" y1="32407" x2="46019" y2="32407"/>
                        <a14:backgroundMark x1="47407" y1="30648" x2="47407" y2="30648"/>
                        <a14:backgroundMark x1="49074" y1="30185" x2="49074" y2="30185"/>
                        <a14:backgroundMark x1="51019" y1="30185" x2="51019" y2="30185"/>
                        <a14:backgroundMark x1="52778" y1="29444" x2="52778" y2="29444"/>
                        <a14:backgroundMark x1="51574" y1="32407" x2="51574" y2="32407"/>
                        <a14:backgroundMark x1="51296" y1="35000" x2="51296" y2="35000"/>
                        <a14:backgroundMark x1="48889" y1="32778" x2="48889" y2="32778"/>
                        <a14:backgroundMark x1="48611" y1="34815" x2="48611" y2="34815"/>
                        <a14:backgroundMark x1="50370" y1="36204" x2="50370" y2="36204"/>
                        <a14:backgroundMark x1="48426" y1="37222" x2="48426" y2="37222"/>
                        <a14:backgroundMark x1="46852" y1="37130" x2="46852" y2="37130"/>
                        <a14:backgroundMark x1="43704" y1="35648" x2="43704" y2="35648"/>
                        <a14:backgroundMark x1="41852" y1="34815" x2="41852" y2="34815"/>
                        <a14:backgroundMark x1="54259" y1="31759" x2="54259" y2="31759"/>
                        <a14:backgroundMark x1="56111" y1="29815" x2="56111" y2="29815"/>
                        <a14:backgroundMark x1="55926" y1="32593" x2="55926" y2="32593"/>
                        <a14:backgroundMark x1="57593" y1="32407" x2="57593" y2="32407"/>
                      </a14:backgroundRemoval>
                    </a14:imgEffect>
                  </a14:imgLayer>
                </a14:imgProps>
              </a:ext>
              <a:ext uri="{28A0092B-C50C-407E-A947-70E740481C1C}">
                <a14:useLocalDpi xmlns:a14="http://schemas.microsoft.com/office/drawing/2010/main" val="0"/>
              </a:ext>
            </a:extLst>
          </a:blip>
          <a:stretch>
            <a:fillRect/>
          </a:stretch>
        </p:blipFill>
        <p:spPr>
          <a:xfrm>
            <a:off x="14793130" y="452434"/>
            <a:ext cx="3042783" cy="3042783"/>
          </a:xfrm>
          <a:prstGeom prst="rect">
            <a:avLst/>
          </a:prstGeom>
          <a:effectLst>
            <a:glow rad="190500">
              <a:schemeClr val="tx1">
                <a:alpha val="40000"/>
              </a:schemeClr>
            </a:glow>
          </a:effectLst>
        </p:spPr>
      </p:pic>
      <p:sp>
        <p:nvSpPr>
          <p:cNvPr id="7" name="Title 4">
            <a:extLst>
              <a:ext uri="{FF2B5EF4-FFF2-40B4-BE49-F238E27FC236}">
                <a16:creationId xmlns:a16="http://schemas.microsoft.com/office/drawing/2014/main" id="{BC24FE06-6732-4974-A513-028FA6F406F5}"/>
              </a:ext>
            </a:extLst>
          </p:cNvPr>
          <p:cNvSpPr txBox="1">
            <a:spLocks/>
          </p:cNvSpPr>
          <p:nvPr/>
        </p:nvSpPr>
        <p:spPr>
          <a:xfrm>
            <a:off x="961016" y="4034971"/>
            <a:ext cx="13716000" cy="1817189"/>
          </a:xfrm>
          <a:prstGeom prst="rect">
            <a:avLst/>
          </a:prstGeom>
        </p:spPr>
        <p:txBody>
          <a:bodyPr vert="horz" wrap="none" lIns="0" tIns="0" rIns="0" bIns="0" rtlCol="0" anchor="b">
            <a:normAutofit/>
          </a:bodyPr>
          <a:lstStyle>
            <a:lvl1pPr algn="l" defTabSz="1371600" rtl="0" eaLnBrk="1" latinLnBrk="0" hangingPunct="1">
              <a:lnSpc>
                <a:spcPct val="64000"/>
              </a:lnSpc>
              <a:spcBef>
                <a:spcPct val="0"/>
              </a:spcBef>
              <a:buNone/>
              <a:defRPr sz="5400" kern="1200">
                <a:solidFill>
                  <a:schemeClr val="bg1"/>
                </a:solidFill>
                <a:latin typeface="Arial Rounded MT Bold" panose="020F0704030504030204" pitchFamily="34" charset="0"/>
                <a:ea typeface="+mj-ea"/>
                <a:cs typeface="+mj-cs"/>
              </a:defRPr>
            </a:lvl1pPr>
          </a:lstStyle>
          <a:p>
            <a:r>
              <a:rPr lang="en-US" dirty="0">
                <a:solidFill>
                  <a:srgbClr val="FFFFFF"/>
                </a:solidFill>
              </a:rPr>
              <a:t>Clustering</a:t>
            </a:r>
          </a:p>
        </p:txBody>
      </p:sp>
      <p:sp>
        <p:nvSpPr>
          <p:cNvPr id="8" name="Subtitle 5">
            <a:extLst>
              <a:ext uri="{FF2B5EF4-FFF2-40B4-BE49-F238E27FC236}">
                <a16:creationId xmlns:a16="http://schemas.microsoft.com/office/drawing/2014/main" id="{88A61079-C63A-4E7F-8314-A0C9D797C43B}"/>
              </a:ext>
            </a:extLst>
          </p:cNvPr>
          <p:cNvSpPr txBox="1">
            <a:spLocks/>
          </p:cNvSpPr>
          <p:nvPr/>
        </p:nvSpPr>
        <p:spPr>
          <a:xfrm>
            <a:off x="961016" y="5333043"/>
            <a:ext cx="13716000" cy="1647592"/>
          </a:xfrm>
          <a:prstGeom prst="rect">
            <a:avLst/>
          </a:prstGeom>
        </p:spPr>
        <p:txBody>
          <a:bodyPr vert="horz" lIns="0" tIns="0" rIns="0" bIns="0" rtlCol="0">
            <a:normAutofit/>
          </a:bodyPr>
          <a:lstStyle>
            <a:lvl1pPr marL="0" indent="0" algn="l" defTabSz="1371600" rtl="0" eaLnBrk="1" latinLnBrk="0" hangingPunct="1">
              <a:lnSpc>
                <a:spcPct val="65000"/>
              </a:lnSpc>
              <a:spcBef>
                <a:spcPts val="1500"/>
              </a:spcBef>
              <a:buFont typeface="Arial" panose="020B0604020202020204" pitchFamily="34" charset="0"/>
              <a:buNone/>
              <a:defRPr sz="3600" kern="1200">
                <a:solidFill>
                  <a:schemeClr val="bg1"/>
                </a:solidFill>
                <a:latin typeface="+mn-lt"/>
                <a:ea typeface="+mn-ea"/>
                <a:cs typeface="+mn-cs"/>
              </a:defRPr>
            </a:lvl1pPr>
            <a:lvl2pPr marL="685800" indent="0" algn="ctr"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2pPr>
            <a:lvl3pPr marL="1371600" indent="0" algn="ctr"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3pPr>
            <a:lvl4pPr marL="2057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4pPr>
            <a:lvl5pPr marL="2743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5pPr>
            <a:lvl6pPr marL="34290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6pPr>
            <a:lvl7pPr marL="41148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7pPr>
            <a:lvl8pPr marL="48006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8pPr>
            <a:lvl9pPr marL="5486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9pPr>
          </a:lstStyle>
          <a:p>
            <a:endParaRPr lang="en-US" dirty="0">
              <a:solidFill>
                <a:srgbClr val="FFFFFF"/>
              </a:solidFill>
            </a:endParaRPr>
          </a:p>
        </p:txBody>
      </p:sp>
    </p:spTree>
    <p:extLst>
      <p:ext uri="{BB962C8B-B14F-4D97-AF65-F5344CB8AC3E}">
        <p14:creationId xmlns:p14="http://schemas.microsoft.com/office/powerpoint/2010/main" val="17062641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500"/>
                                  </p:stCondLst>
                                  <p:endCondLst>
                                    <p:cond evt="begin" delay="0">
                                      <p:tn val="5"/>
                                    </p:cond>
                                  </p:endCondLst>
                                  <p:iterate>
                                    <p:tmPct val="1000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700"/>
                                        <p:tgtEl>
                                          <p:spTgt spid="8">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CAE17C4-771C-459C-911A-99BF73E33F03}"/>
                  </a:ext>
                </a:extLst>
              </p:cNvPr>
              <p:cNvSpPr>
                <a:spLocks noGrp="1"/>
              </p:cNvSpPr>
              <p:nvPr>
                <p:ph type="body" sz="quarter" idx="17"/>
              </p:nvPr>
            </p:nvSpPr>
            <p:spPr>
              <a:xfrm>
                <a:off x="1047280" y="1900922"/>
                <a:ext cx="16575629" cy="6103800"/>
              </a:xfrm>
            </p:spPr>
            <p:txBody>
              <a:bodyPr/>
              <a:lstStyle/>
              <a:p>
                <a:r>
                  <a:rPr lang="en-US" b="1" dirty="0"/>
                  <a:t>Determining the optimal number of clusters</a:t>
                </a:r>
              </a:p>
              <a:p>
                <a:pPr marL="571500" indent="-571500">
                  <a:buFont typeface="Arial" panose="020B0604020202020204" pitchFamily="34" charset="0"/>
                  <a:buChar char="•"/>
                </a:pPr>
                <a:r>
                  <a:rPr lang="en-US" dirty="0"/>
                  <a:t>Different strategies exist</a:t>
                </a:r>
              </a:p>
              <a:p>
                <a:pPr marL="1257300" lvl="1" indent="-571500">
                  <a:buFont typeface="Arial" panose="020B0604020202020204" pitchFamily="34" charset="0"/>
                  <a:buChar char="•"/>
                </a:pPr>
                <a:r>
                  <a:rPr lang="en-US" dirty="0"/>
                  <a:t>Visual inspection of data</a:t>
                </a:r>
              </a:p>
              <a:p>
                <a:pPr marL="1257300" lvl="1" indent="-571500">
                  <a:buFont typeface="Arial" panose="020B0604020202020204" pitchFamily="34" charset="0"/>
                  <a:buChar char="•"/>
                </a:pPr>
                <a:r>
                  <a:rPr lang="en-US" dirty="0"/>
                  <a:t>Silhouette clustering</a:t>
                </a:r>
              </a:p>
              <a:p>
                <a:pPr marL="1943100" lvl="2" indent="-571500">
                  <a:buFont typeface="Arial" panose="020B0604020202020204" pitchFamily="34" charset="0"/>
                  <a:buChar char="•"/>
                </a:pPr>
                <a:r>
                  <a:rPr lang="en-US" dirty="0"/>
                  <a:t>A score describing how good a clustering technique is</a:t>
                </a:r>
              </a:p>
              <a:p>
                <a:pPr marL="1943100" lvl="2" indent="-571500">
                  <a:buFont typeface="Arial" panose="020B0604020202020204" pitchFamily="34" charset="0"/>
                  <a:buChar char="•"/>
                </a:pPr>
                <a:r>
                  <a:rPr lang="en-US" b="0" dirty="0"/>
                  <a:t>Formula: </a:t>
                </a:r>
                <a14:m>
                  <m:oMath xmlns:m="http://schemas.openxmlformats.org/officeDocument/2006/math">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e>
                        </m:func>
                      </m:den>
                    </m:f>
                  </m:oMath>
                </a14:m>
                <a:endParaRPr lang="en-US" dirty="0"/>
              </a:p>
              <a:p>
                <a:pPr marL="2628900" lvl="3" indent="-571500">
                  <a:buFont typeface="Arial" panose="020B0604020202020204" pitchFamily="34" charset="0"/>
                  <a:buChar char="•"/>
                </a:pPr>
                <a:r>
                  <a:rPr lang="en-US" dirty="0"/>
                  <a:t>a= the average distance between each point within a cluster.</a:t>
                </a:r>
              </a:p>
              <a:p>
                <a:pPr marL="2628900" lvl="3" indent="-571500">
                  <a:buFont typeface="Arial" panose="020B0604020202020204" pitchFamily="34" charset="0"/>
                  <a:buChar char="•"/>
                </a:pPr>
                <a:r>
                  <a:rPr lang="en-US" dirty="0"/>
                  <a:t>b= the average distance between all clusters.</a:t>
                </a:r>
              </a:p>
              <a:p>
                <a:pPr marL="1943100" lvl="2" indent="-571500">
                  <a:buFont typeface="Arial" panose="020B0604020202020204" pitchFamily="34" charset="0"/>
                  <a:buChar char="•"/>
                </a:pPr>
                <a:r>
                  <a:rPr lang="en-US" dirty="0"/>
                  <a:t>Ranges between -1 and 1, where 1 is the best score</a:t>
                </a:r>
              </a:p>
              <a:p>
                <a:pPr marL="1257300" lvl="1" indent="-571500">
                  <a:buFont typeface="Arial" panose="020B0604020202020204" pitchFamily="34" charset="0"/>
                  <a:buChar char="•"/>
                </a:pPr>
                <a:r>
                  <a:rPr lang="en-US" dirty="0"/>
                  <a:t>Elbow method</a:t>
                </a:r>
              </a:p>
              <a:p>
                <a:endParaRPr lang="en-US" dirty="0"/>
              </a:p>
            </p:txBody>
          </p:sp>
        </mc:Choice>
        <mc:Fallback xmlns="">
          <p:sp>
            <p:nvSpPr>
              <p:cNvPr id="2" name="Text Placeholder 1">
                <a:extLst>
                  <a:ext uri="{FF2B5EF4-FFF2-40B4-BE49-F238E27FC236}">
                    <a16:creationId xmlns:a16="http://schemas.microsoft.com/office/drawing/2014/main" id="{6CAE17C4-771C-459C-911A-99BF73E33F03}"/>
                  </a:ext>
                </a:extLst>
              </p:cNvPr>
              <p:cNvSpPr>
                <a:spLocks noGrp="1" noRot="1" noChangeAspect="1" noMove="1" noResize="1" noEditPoints="1" noAdjustHandles="1" noChangeArrowheads="1" noChangeShapeType="1" noTextEdit="1"/>
              </p:cNvSpPr>
              <p:nvPr>
                <p:ph type="body" sz="quarter" idx="17"/>
              </p:nvPr>
            </p:nvSpPr>
            <p:spPr>
              <a:xfrm>
                <a:off x="1047280" y="1900922"/>
                <a:ext cx="16575629" cy="6103800"/>
              </a:xfrm>
              <a:blipFill>
                <a:blip r:embed="rId3"/>
                <a:stretch>
                  <a:fillRect l="-1140" t="-2498"/>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20</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K-means clustering</a:t>
            </a:r>
          </a:p>
        </p:txBody>
      </p:sp>
      <p:pic>
        <p:nvPicPr>
          <p:cNvPr id="2050" name="Picture 2">
            <a:extLst>
              <a:ext uri="{FF2B5EF4-FFF2-40B4-BE49-F238E27FC236}">
                <a16:creationId xmlns:a16="http://schemas.microsoft.com/office/drawing/2014/main" id="{AF88DDE6-ACF7-4B04-8BC5-543E08C62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87200" y="1900922"/>
            <a:ext cx="5509846" cy="3839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874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CAE17C4-771C-459C-911A-99BF73E33F03}"/>
                  </a:ext>
                </a:extLst>
              </p:cNvPr>
              <p:cNvSpPr>
                <a:spLocks noGrp="1"/>
              </p:cNvSpPr>
              <p:nvPr>
                <p:ph type="body" sz="quarter" idx="17"/>
              </p:nvPr>
            </p:nvSpPr>
            <p:spPr>
              <a:xfrm>
                <a:off x="1047280" y="1900922"/>
                <a:ext cx="16575629" cy="6103800"/>
              </a:xfrm>
            </p:spPr>
            <p:txBody>
              <a:bodyPr/>
              <a:lstStyle/>
              <a:p>
                <a:r>
                  <a:rPr lang="en-US" b="1" dirty="0"/>
                  <a:t>Elbow method</a:t>
                </a:r>
              </a:p>
              <a:p>
                <a:r>
                  <a:rPr lang="en-US" dirty="0"/>
                  <a:t>Vary the number of clusters, for example between 1 and 10 and calculate the sum of squared errors (SSE) where the error is the Euclidean distance between the sample and its centroid.</a:t>
                </a:r>
              </a:p>
              <a:p>
                <a:pPr/>
                <a14:m>
                  <m:oMathPara xmlns:m="http://schemas.openxmlformats.org/officeDocument/2006/math">
                    <m:oMathParaPr>
                      <m:jc m:val="centerGroup"/>
                    </m:oMathParaPr>
                    <m:oMath xmlns:m="http://schemas.openxmlformats.org/officeDocument/2006/math">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𝐾</m:t>
                          </m:r>
                        </m:sup>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𝑖</m:t>
                                  </m:r>
                                </m:sub>
                              </m:sSub>
                            </m:sub>
                            <m:sup/>
                            <m:e>
                              <m:r>
                                <a:rPr lang="en-US" b="0" i="1" smtClean="0">
                                  <a:latin typeface="Cambria Math" panose="02040503050406030204" pitchFamily="18" charset="0"/>
                                  <a:ea typeface="Cambria Math" panose="02040503050406030204" pitchFamily="18" charset="0"/>
                                </a:rPr>
                                <m:t>𝑑𝑖𝑠𝑡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)²</m:t>
                          </m:r>
                        </m:e>
                      </m:nary>
                    </m:oMath>
                  </m:oMathPara>
                </a14:m>
                <a:endParaRPr lang="en-US" dirty="0"/>
              </a:p>
            </p:txBody>
          </p:sp>
        </mc:Choice>
        <mc:Fallback xmlns="">
          <p:sp>
            <p:nvSpPr>
              <p:cNvPr id="2" name="Text Placeholder 1">
                <a:extLst>
                  <a:ext uri="{FF2B5EF4-FFF2-40B4-BE49-F238E27FC236}">
                    <a16:creationId xmlns:a16="http://schemas.microsoft.com/office/drawing/2014/main" id="{6CAE17C4-771C-459C-911A-99BF73E33F03}"/>
                  </a:ext>
                </a:extLst>
              </p:cNvPr>
              <p:cNvSpPr>
                <a:spLocks noGrp="1" noRot="1" noChangeAspect="1" noMove="1" noResize="1" noEditPoints="1" noAdjustHandles="1" noChangeArrowheads="1" noChangeShapeType="1" noTextEdit="1"/>
              </p:cNvSpPr>
              <p:nvPr>
                <p:ph type="body" sz="quarter" idx="17"/>
              </p:nvPr>
            </p:nvSpPr>
            <p:spPr>
              <a:xfrm>
                <a:off x="1047280" y="1900922"/>
                <a:ext cx="16575629" cy="6103800"/>
              </a:xfrm>
              <a:blipFill>
                <a:blip r:embed="rId3"/>
                <a:stretch>
                  <a:fillRect l="-1140" t="-2498" r="-11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21</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K-means clustering</a:t>
            </a:r>
          </a:p>
        </p:txBody>
      </p:sp>
      <p:pic>
        <p:nvPicPr>
          <p:cNvPr id="3074" name="Picture 2">
            <a:extLst>
              <a:ext uri="{FF2B5EF4-FFF2-40B4-BE49-F238E27FC236}">
                <a16:creationId xmlns:a16="http://schemas.microsoft.com/office/drawing/2014/main" id="{39ADD91D-A0F0-4C42-9A0B-DF5B1D6DE7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3725" y="5678254"/>
            <a:ext cx="6402160" cy="465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35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E17C4-771C-459C-911A-99BF73E33F03}"/>
              </a:ext>
            </a:extLst>
          </p:cNvPr>
          <p:cNvSpPr>
            <a:spLocks noGrp="1"/>
          </p:cNvSpPr>
          <p:nvPr>
            <p:ph type="body" sz="quarter" idx="17"/>
          </p:nvPr>
        </p:nvSpPr>
        <p:spPr>
          <a:xfrm>
            <a:off x="1047280" y="1900922"/>
            <a:ext cx="16575629" cy="6103800"/>
          </a:xfrm>
        </p:spPr>
        <p:txBody>
          <a:bodyPr/>
          <a:lstStyle/>
          <a:p>
            <a:r>
              <a:rPr lang="en-US" b="1" dirty="0"/>
              <a:t>Elbow method</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22</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K-means clustering</a:t>
            </a:r>
          </a:p>
        </p:txBody>
      </p:sp>
      <p:pic>
        <p:nvPicPr>
          <p:cNvPr id="3074" name="Picture 2">
            <a:extLst>
              <a:ext uri="{FF2B5EF4-FFF2-40B4-BE49-F238E27FC236}">
                <a16:creationId xmlns:a16="http://schemas.microsoft.com/office/drawing/2014/main" id="{39ADD91D-A0F0-4C42-9A0B-DF5B1D6DE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1468" y="3152886"/>
            <a:ext cx="4494065" cy="326617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CE8ABD7-4269-4CF5-A4F5-D7CB26981F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700" y="3152886"/>
            <a:ext cx="4678249" cy="326617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CBA55DC-E2F1-4C64-A248-D4EE296FD0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3511" y="3152885"/>
            <a:ext cx="4420393" cy="326617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8CF7F2E4-72D1-48BB-8C35-17D0E4620E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4700" y="7020822"/>
            <a:ext cx="4420392" cy="326617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787690B7-CAD9-40CE-928E-280240A2EA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3510" y="6990121"/>
            <a:ext cx="4420391" cy="326617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D1EE19FB-9B78-4064-BFF3-5283A99983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62269" y="6990121"/>
            <a:ext cx="4297602" cy="32661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7D81AB2-848F-4538-9897-75BE950B014D}"/>
              </a:ext>
            </a:extLst>
          </p:cNvPr>
          <p:cNvSpPr txBox="1"/>
          <p:nvPr/>
        </p:nvSpPr>
        <p:spPr>
          <a:xfrm>
            <a:off x="2381487" y="2719224"/>
            <a:ext cx="2186817" cy="461665"/>
          </a:xfrm>
          <a:prstGeom prst="rect">
            <a:avLst/>
          </a:prstGeom>
          <a:noFill/>
        </p:spPr>
        <p:txBody>
          <a:bodyPr wrap="none" rtlCol="0">
            <a:spAutoFit/>
          </a:bodyPr>
          <a:lstStyle/>
          <a:p>
            <a:r>
              <a:rPr lang="en-US" sz="2400" dirty="0"/>
              <a:t>K=1       SSE: 506</a:t>
            </a:r>
          </a:p>
        </p:txBody>
      </p:sp>
      <p:sp>
        <p:nvSpPr>
          <p:cNvPr id="12" name="TextBox 11">
            <a:extLst>
              <a:ext uri="{FF2B5EF4-FFF2-40B4-BE49-F238E27FC236}">
                <a16:creationId xmlns:a16="http://schemas.microsoft.com/office/drawing/2014/main" id="{BC044FBD-FA90-4594-8A0C-DE4BD874AEC6}"/>
              </a:ext>
            </a:extLst>
          </p:cNvPr>
          <p:cNvSpPr txBox="1"/>
          <p:nvPr/>
        </p:nvSpPr>
        <p:spPr>
          <a:xfrm>
            <a:off x="7870296" y="2722509"/>
            <a:ext cx="2186817" cy="461665"/>
          </a:xfrm>
          <a:prstGeom prst="rect">
            <a:avLst/>
          </a:prstGeom>
          <a:noFill/>
        </p:spPr>
        <p:txBody>
          <a:bodyPr wrap="none" rtlCol="0">
            <a:spAutoFit/>
          </a:bodyPr>
          <a:lstStyle/>
          <a:p>
            <a:r>
              <a:rPr lang="en-US" sz="2400" dirty="0"/>
              <a:t>K=2       SSE: 247</a:t>
            </a:r>
          </a:p>
        </p:txBody>
      </p:sp>
      <p:sp>
        <p:nvSpPr>
          <p:cNvPr id="13" name="TextBox 12">
            <a:extLst>
              <a:ext uri="{FF2B5EF4-FFF2-40B4-BE49-F238E27FC236}">
                <a16:creationId xmlns:a16="http://schemas.microsoft.com/office/drawing/2014/main" id="{7AB58315-5632-4FB1-AB1B-D7528E72F0C1}"/>
              </a:ext>
            </a:extLst>
          </p:cNvPr>
          <p:cNvSpPr txBox="1"/>
          <p:nvPr/>
        </p:nvSpPr>
        <p:spPr>
          <a:xfrm>
            <a:off x="13105091" y="2691220"/>
            <a:ext cx="2186817" cy="461665"/>
          </a:xfrm>
          <a:prstGeom prst="rect">
            <a:avLst/>
          </a:prstGeom>
          <a:noFill/>
        </p:spPr>
        <p:txBody>
          <a:bodyPr wrap="none" rtlCol="0">
            <a:spAutoFit/>
          </a:bodyPr>
          <a:lstStyle/>
          <a:p>
            <a:r>
              <a:rPr lang="en-US" sz="2400" dirty="0"/>
              <a:t>K=3       SSE: 113</a:t>
            </a:r>
          </a:p>
        </p:txBody>
      </p:sp>
      <p:sp>
        <p:nvSpPr>
          <p:cNvPr id="14" name="TextBox 13">
            <a:extLst>
              <a:ext uri="{FF2B5EF4-FFF2-40B4-BE49-F238E27FC236}">
                <a16:creationId xmlns:a16="http://schemas.microsoft.com/office/drawing/2014/main" id="{CA67D712-4A6B-402F-A33B-C6A0D3527498}"/>
              </a:ext>
            </a:extLst>
          </p:cNvPr>
          <p:cNvSpPr txBox="1"/>
          <p:nvPr/>
        </p:nvSpPr>
        <p:spPr>
          <a:xfrm>
            <a:off x="2381486" y="6529100"/>
            <a:ext cx="2100255" cy="461665"/>
          </a:xfrm>
          <a:prstGeom prst="rect">
            <a:avLst/>
          </a:prstGeom>
          <a:noFill/>
        </p:spPr>
        <p:txBody>
          <a:bodyPr wrap="none" rtlCol="0">
            <a:spAutoFit/>
          </a:bodyPr>
          <a:lstStyle/>
          <a:p>
            <a:r>
              <a:rPr lang="en-US" sz="2400" dirty="0"/>
              <a:t>K=4       SSE: 97 </a:t>
            </a:r>
          </a:p>
        </p:txBody>
      </p:sp>
      <p:sp>
        <p:nvSpPr>
          <p:cNvPr id="15" name="TextBox 14">
            <a:extLst>
              <a:ext uri="{FF2B5EF4-FFF2-40B4-BE49-F238E27FC236}">
                <a16:creationId xmlns:a16="http://schemas.microsoft.com/office/drawing/2014/main" id="{5D02AE53-D810-4B7D-8DA4-C9BB6CD80A38}"/>
              </a:ext>
            </a:extLst>
          </p:cNvPr>
          <p:cNvSpPr txBox="1"/>
          <p:nvPr/>
        </p:nvSpPr>
        <p:spPr>
          <a:xfrm>
            <a:off x="7870296" y="6528456"/>
            <a:ext cx="2169184" cy="461665"/>
          </a:xfrm>
          <a:prstGeom prst="rect">
            <a:avLst/>
          </a:prstGeom>
          <a:noFill/>
        </p:spPr>
        <p:txBody>
          <a:bodyPr wrap="none" rtlCol="0">
            <a:spAutoFit/>
          </a:bodyPr>
          <a:lstStyle/>
          <a:p>
            <a:r>
              <a:rPr lang="en-US" sz="2400" dirty="0"/>
              <a:t>K=5       SSE: 80  </a:t>
            </a:r>
          </a:p>
        </p:txBody>
      </p:sp>
      <p:sp>
        <p:nvSpPr>
          <p:cNvPr id="16" name="TextBox 15">
            <a:extLst>
              <a:ext uri="{FF2B5EF4-FFF2-40B4-BE49-F238E27FC236}">
                <a16:creationId xmlns:a16="http://schemas.microsoft.com/office/drawing/2014/main" id="{44B9B5BA-16F5-4DEE-9A20-10BC992B7500}"/>
              </a:ext>
            </a:extLst>
          </p:cNvPr>
          <p:cNvSpPr txBox="1"/>
          <p:nvPr/>
        </p:nvSpPr>
        <p:spPr>
          <a:xfrm>
            <a:off x="13105091" y="6528456"/>
            <a:ext cx="2169184" cy="461665"/>
          </a:xfrm>
          <a:prstGeom prst="rect">
            <a:avLst/>
          </a:prstGeom>
          <a:noFill/>
        </p:spPr>
        <p:txBody>
          <a:bodyPr wrap="none" rtlCol="0">
            <a:spAutoFit/>
          </a:bodyPr>
          <a:lstStyle/>
          <a:p>
            <a:r>
              <a:rPr lang="en-US" sz="2400" dirty="0"/>
              <a:t>K=6       SSE: 65  </a:t>
            </a:r>
          </a:p>
        </p:txBody>
      </p:sp>
    </p:spTree>
    <p:extLst>
      <p:ext uri="{BB962C8B-B14F-4D97-AF65-F5344CB8AC3E}">
        <p14:creationId xmlns:p14="http://schemas.microsoft.com/office/powerpoint/2010/main" val="383938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100"/>
                                        </p:tgtEl>
                                        <p:attrNameLst>
                                          <p:attrName>style.visibility</p:attrName>
                                        </p:attrNameLst>
                                      </p:cBhvr>
                                      <p:to>
                                        <p:strVal val="visible"/>
                                      </p:to>
                                    </p:set>
                                    <p:animEffect transition="in" filter="fade">
                                      <p:cBhvr>
                                        <p:cTn id="18" dur="500"/>
                                        <p:tgtEl>
                                          <p:spTgt spid="410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74"/>
                                        </p:tgtEl>
                                        <p:attrNameLst>
                                          <p:attrName>style.visibility</p:attrName>
                                        </p:attrNameLst>
                                      </p:cBhvr>
                                      <p:to>
                                        <p:strVal val="visible"/>
                                      </p:to>
                                    </p:set>
                                    <p:animEffect transition="in" filter="fade">
                                      <p:cBhvr>
                                        <p:cTn id="23" dur="500"/>
                                        <p:tgtEl>
                                          <p:spTgt spid="307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4102"/>
                                        </p:tgtEl>
                                        <p:attrNameLst>
                                          <p:attrName>style.visibility</p:attrName>
                                        </p:attrNameLst>
                                      </p:cBhvr>
                                      <p:to>
                                        <p:strVal val="visible"/>
                                      </p:to>
                                    </p:set>
                                    <p:animEffect transition="in" filter="fade">
                                      <p:cBhvr>
                                        <p:cTn id="34" dur="500"/>
                                        <p:tgtEl>
                                          <p:spTgt spid="410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4104"/>
                                        </p:tgtEl>
                                        <p:attrNameLst>
                                          <p:attrName>style.visibility</p:attrName>
                                        </p:attrNameLst>
                                      </p:cBhvr>
                                      <p:to>
                                        <p:strVal val="visible"/>
                                      </p:to>
                                    </p:set>
                                    <p:animEffect transition="in" filter="fade">
                                      <p:cBhvr>
                                        <p:cTn id="42" dur="500"/>
                                        <p:tgtEl>
                                          <p:spTgt spid="410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nodeType="withEffect">
                                  <p:stCondLst>
                                    <p:cond delay="0"/>
                                  </p:stCondLst>
                                  <p:childTnLst>
                                    <p:set>
                                      <p:cBhvr>
                                        <p:cTn id="49" dur="1" fill="hold">
                                          <p:stCondLst>
                                            <p:cond delay="0"/>
                                          </p:stCondLst>
                                        </p:cTn>
                                        <p:tgtEl>
                                          <p:spTgt spid="4106"/>
                                        </p:tgtEl>
                                        <p:attrNameLst>
                                          <p:attrName>style.visibility</p:attrName>
                                        </p:attrNameLst>
                                      </p:cBhvr>
                                      <p:to>
                                        <p:strVal val="visible"/>
                                      </p:to>
                                    </p:set>
                                    <p:animEffect transition="in" filter="fade">
                                      <p:cBhvr>
                                        <p:cTn id="50" dur="500"/>
                                        <p:tgtEl>
                                          <p:spTgt spid="4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14" grpId="0"/>
      <p:bldP spid="15"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E17C4-771C-459C-911A-99BF73E33F03}"/>
              </a:ext>
            </a:extLst>
          </p:cNvPr>
          <p:cNvSpPr>
            <a:spLocks noGrp="1"/>
          </p:cNvSpPr>
          <p:nvPr>
            <p:ph type="body" sz="quarter" idx="17"/>
          </p:nvPr>
        </p:nvSpPr>
        <p:spPr>
          <a:xfrm>
            <a:off x="1047280" y="1900922"/>
            <a:ext cx="16575629" cy="6103800"/>
          </a:xfrm>
        </p:spPr>
        <p:txBody>
          <a:bodyPr/>
          <a:lstStyle/>
          <a:p>
            <a:r>
              <a:rPr lang="en-US" b="1" dirty="0"/>
              <a:t>Elbow method</a:t>
            </a:r>
          </a:p>
          <a:p>
            <a:pPr marL="571500" indent="-571500">
              <a:buFont typeface="Arial" panose="020B0604020202020204" pitchFamily="34" charset="0"/>
              <a:buChar char="•"/>
            </a:pPr>
            <a:r>
              <a:rPr lang="en-US" dirty="0"/>
              <a:t>Plot the SSE values</a:t>
            </a:r>
          </a:p>
          <a:p>
            <a:pPr marL="571500" indent="-571500">
              <a:buFont typeface="Arial" panose="020B0604020202020204" pitchFamily="34" charset="0"/>
              <a:buChar char="•"/>
            </a:pPr>
            <a:r>
              <a:rPr lang="en-US" dirty="0"/>
              <a:t>The “elbow” is the best number of clusters</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23</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K-means clustering</a:t>
            </a:r>
          </a:p>
        </p:txBody>
      </p:sp>
      <p:pic>
        <p:nvPicPr>
          <p:cNvPr id="5122" name="Picture 2">
            <a:extLst>
              <a:ext uri="{FF2B5EF4-FFF2-40B4-BE49-F238E27FC236}">
                <a16:creationId xmlns:a16="http://schemas.microsoft.com/office/drawing/2014/main" id="{D881D9C1-47D0-4689-BF54-AE9D9A9B4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473" y="4216807"/>
            <a:ext cx="8877053" cy="5870691"/>
          </a:xfrm>
          <a:prstGeom prst="rect">
            <a:avLst/>
          </a:prstGeom>
          <a:noFill/>
          <a:extLst>
            <a:ext uri="{909E8E84-426E-40DD-AFC4-6F175D3DCCD1}">
              <a14:hiddenFill xmlns:a14="http://schemas.microsoft.com/office/drawing/2010/main">
                <a:solidFill>
                  <a:srgbClr val="FFFFFF"/>
                </a:solidFill>
              </a14:hiddenFill>
            </a:ext>
          </a:extLst>
        </p:spPr>
      </p:pic>
      <p:sp>
        <p:nvSpPr>
          <p:cNvPr id="6" name="Circle: Hollow 5">
            <a:extLst>
              <a:ext uri="{FF2B5EF4-FFF2-40B4-BE49-F238E27FC236}">
                <a16:creationId xmlns:a16="http://schemas.microsoft.com/office/drawing/2014/main" id="{C2602C6A-198C-43DD-ADDA-EBEF4703AC60}"/>
              </a:ext>
            </a:extLst>
          </p:cNvPr>
          <p:cNvSpPr/>
          <p:nvPr/>
        </p:nvSpPr>
        <p:spPr>
          <a:xfrm>
            <a:off x="7248699" y="8349291"/>
            <a:ext cx="360000" cy="360000"/>
          </a:xfrm>
          <a:prstGeom prst="donut">
            <a:avLst>
              <a:gd name="adj" fmla="val 77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 name="Straight Connector 7">
            <a:extLst>
              <a:ext uri="{FF2B5EF4-FFF2-40B4-BE49-F238E27FC236}">
                <a16:creationId xmlns:a16="http://schemas.microsoft.com/office/drawing/2014/main" id="{C1925863-12A7-421C-B3B2-251C123DBBEF}"/>
              </a:ext>
            </a:extLst>
          </p:cNvPr>
          <p:cNvCxnSpPr>
            <a:cxnSpLocks/>
            <a:stCxn id="6" idx="4"/>
          </p:cNvCxnSpPr>
          <p:nvPr/>
        </p:nvCxnSpPr>
        <p:spPr>
          <a:xfrm>
            <a:off x="7428699" y="8709291"/>
            <a:ext cx="0" cy="809359"/>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9A80156-C70E-4B88-9402-93A61FF9CFDD}"/>
              </a:ext>
            </a:extLst>
          </p:cNvPr>
          <p:cNvSpPr txBox="1"/>
          <p:nvPr/>
        </p:nvSpPr>
        <p:spPr>
          <a:xfrm>
            <a:off x="7056642" y="9563817"/>
            <a:ext cx="744114" cy="523220"/>
          </a:xfrm>
          <a:prstGeom prst="rect">
            <a:avLst/>
          </a:prstGeom>
          <a:noFill/>
        </p:spPr>
        <p:txBody>
          <a:bodyPr wrap="none" rtlCol="0">
            <a:spAutoFit/>
          </a:bodyPr>
          <a:lstStyle/>
          <a:p>
            <a:r>
              <a:rPr lang="en-US" sz="2800" b="1" dirty="0"/>
              <a:t>K=3</a:t>
            </a:r>
          </a:p>
        </p:txBody>
      </p:sp>
    </p:spTree>
    <p:extLst>
      <p:ext uri="{BB962C8B-B14F-4D97-AF65-F5344CB8AC3E}">
        <p14:creationId xmlns:p14="http://schemas.microsoft.com/office/powerpoint/2010/main" val="424281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E17C4-771C-459C-911A-99BF73E33F03}"/>
              </a:ext>
            </a:extLst>
          </p:cNvPr>
          <p:cNvSpPr>
            <a:spLocks noGrp="1"/>
          </p:cNvSpPr>
          <p:nvPr>
            <p:ph type="body" sz="quarter" idx="17"/>
          </p:nvPr>
        </p:nvSpPr>
        <p:spPr>
          <a:xfrm>
            <a:off x="1047280" y="1900922"/>
            <a:ext cx="16575629" cy="6103800"/>
          </a:xfrm>
        </p:spPr>
        <p:txBody>
          <a:bodyPr/>
          <a:lstStyle/>
          <a:p>
            <a:r>
              <a:rPr lang="en-US" b="1" dirty="0"/>
              <a:t>Hierarchical clustering</a:t>
            </a:r>
          </a:p>
          <a:p>
            <a:pPr marL="571500" indent="-571500">
              <a:buFont typeface="Arial" panose="020B0604020202020204" pitchFamily="34" charset="0"/>
              <a:buChar char="•"/>
            </a:pPr>
            <a:r>
              <a:rPr lang="en-US" dirty="0"/>
              <a:t>A general family of clustering algorithms that build nested clusters by merging or splitting them successively</a:t>
            </a:r>
          </a:p>
          <a:p>
            <a:pPr marL="571500" indent="-571500">
              <a:buFont typeface="Arial" panose="020B0604020202020204" pitchFamily="34" charset="0"/>
              <a:buChar char="•"/>
            </a:pPr>
            <a:r>
              <a:rPr lang="en-US" dirty="0"/>
              <a:t>Can be represented as a tree/dendrogram</a:t>
            </a:r>
          </a:p>
          <a:p>
            <a:pPr marL="571500" indent="-571500">
              <a:buFont typeface="Arial" panose="020B0604020202020204" pitchFamily="34" charset="0"/>
              <a:buChar char="•"/>
            </a:pPr>
            <a:r>
              <a:rPr lang="en-US" dirty="0"/>
              <a:t>Root is a cluster that contains all samples</a:t>
            </a:r>
          </a:p>
          <a:p>
            <a:pPr marL="571500" indent="-571500">
              <a:buFont typeface="Arial" panose="020B0604020202020204" pitchFamily="34" charset="0"/>
              <a:buChar char="•"/>
            </a:pPr>
            <a:r>
              <a:rPr lang="en-US" dirty="0"/>
              <a:t>Leaves/terminal nodes are a cluster that contains a single sample</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24</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Hierarchical clustering</a:t>
            </a:r>
          </a:p>
        </p:txBody>
      </p:sp>
    </p:spTree>
    <p:extLst>
      <p:ext uri="{BB962C8B-B14F-4D97-AF65-F5344CB8AC3E}">
        <p14:creationId xmlns:p14="http://schemas.microsoft.com/office/powerpoint/2010/main" val="1392733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E17C4-771C-459C-911A-99BF73E33F03}"/>
              </a:ext>
            </a:extLst>
          </p:cNvPr>
          <p:cNvSpPr>
            <a:spLocks noGrp="1"/>
          </p:cNvSpPr>
          <p:nvPr>
            <p:ph type="body" sz="quarter" idx="17"/>
          </p:nvPr>
        </p:nvSpPr>
        <p:spPr>
          <a:xfrm>
            <a:off x="1047280" y="1900922"/>
            <a:ext cx="16575629" cy="6103800"/>
          </a:xfrm>
        </p:spPr>
        <p:txBody>
          <a:bodyPr/>
          <a:lstStyle/>
          <a:p>
            <a:r>
              <a:rPr lang="en-US" b="1" dirty="0"/>
              <a:t>Hierarchical clustering</a:t>
            </a:r>
          </a:p>
          <a:p>
            <a:pPr marL="571500" indent="-571500">
              <a:buFont typeface="Arial" panose="020B0604020202020204" pitchFamily="34" charset="0"/>
              <a:buChar char="•"/>
            </a:pPr>
            <a:r>
              <a:rPr lang="en-US" dirty="0"/>
              <a:t>Two major types</a:t>
            </a:r>
          </a:p>
          <a:p>
            <a:pPr marL="1257300" lvl="1" indent="-571500">
              <a:buFont typeface="Arial" panose="020B0604020202020204" pitchFamily="34" charset="0"/>
              <a:buChar char="•"/>
            </a:pPr>
            <a:r>
              <a:rPr lang="en-US" dirty="0"/>
              <a:t>Agglomerative hierarchical clustering</a:t>
            </a:r>
          </a:p>
          <a:p>
            <a:pPr marL="1943100" lvl="2" indent="-571500">
              <a:buFont typeface="Arial" panose="020B0604020202020204" pitchFamily="34" charset="0"/>
              <a:buChar char="•"/>
            </a:pPr>
            <a:r>
              <a:rPr lang="en-US" dirty="0"/>
              <a:t>Combing smaller clusters into larger ones (bottom-up)</a:t>
            </a:r>
          </a:p>
          <a:p>
            <a:pPr marL="1257300" lvl="1" indent="-571500">
              <a:buFont typeface="Arial" panose="020B0604020202020204" pitchFamily="34" charset="0"/>
              <a:buChar char="•"/>
            </a:pPr>
            <a:r>
              <a:rPr lang="en-US" dirty="0"/>
              <a:t>Divisive hierarchical clustering</a:t>
            </a:r>
          </a:p>
          <a:p>
            <a:pPr marL="1943100" lvl="2" indent="-571500">
              <a:buFont typeface="Arial" panose="020B0604020202020204" pitchFamily="34" charset="0"/>
              <a:buChar char="•"/>
            </a:pPr>
            <a:r>
              <a:rPr lang="en-US" dirty="0"/>
              <a:t>Dividing larger clusters into smaller ones (top-down)</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25</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Hierarchical clustering</a:t>
            </a:r>
          </a:p>
        </p:txBody>
      </p:sp>
      <p:pic>
        <p:nvPicPr>
          <p:cNvPr id="6146" name="Picture 2">
            <a:extLst>
              <a:ext uri="{FF2B5EF4-FFF2-40B4-BE49-F238E27FC236}">
                <a16:creationId xmlns:a16="http://schemas.microsoft.com/office/drawing/2014/main" id="{8670FC5A-B36F-4271-AB98-D7C795C48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150" y="5601146"/>
            <a:ext cx="6438900" cy="4552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128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E17C4-771C-459C-911A-99BF73E33F03}"/>
              </a:ext>
            </a:extLst>
          </p:cNvPr>
          <p:cNvSpPr>
            <a:spLocks noGrp="1"/>
          </p:cNvSpPr>
          <p:nvPr>
            <p:ph type="body" sz="quarter" idx="17"/>
          </p:nvPr>
        </p:nvSpPr>
        <p:spPr>
          <a:xfrm>
            <a:off x="1047280" y="1900922"/>
            <a:ext cx="16575629" cy="6103800"/>
          </a:xfrm>
        </p:spPr>
        <p:txBody>
          <a:bodyPr/>
          <a:lstStyle/>
          <a:p>
            <a:r>
              <a:rPr lang="en-US" b="1" dirty="0"/>
              <a:t>Hierarchical clustering</a:t>
            </a:r>
          </a:p>
          <a:p>
            <a:pPr marL="571500" indent="-571500">
              <a:buFont typeface="Arial" panose="020B0604020202020204" pitchFamily="34" charset="0"/>
              <a:buChar char="•"/>
            </a:pPr>
            <a:r>
              <a:rPr lang="en-US" dirty="0"/>
              <a:t>Dendrogram representation</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26</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Hierarchical clustering</a:t>
            </a:r>
          </a:p>
        </p:txBody>
      </p:sp>
      <p:pic>
        <p:nvPicPr>
          <p:cNvPr id="7170" name="Picture 2" descr="Hierarchical Clustering / Dendrogram: Simple Definition, Examples -  Statistics How To">
            <a:extLst>
              <a:ext uri="{FF2B5EF4-FFF2-40B4-BE49-F238E27FC236}">
                <a16:creationId xmlns:a16="http://schemas.microsoft.com/office/drawing/2014/main" id="{BAF8CA30-F188-4DDC-BA53-0DD76F297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499" y="3602155"/>
            <a:ext cx="11062833" cy="579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008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E17C4-771C-459C-911A-99BF73E33F03}"/>
              </a:ext>
            </a:extLst>
          </p:cNvPr>
          <p:cNvSpPr>
            <a:spLocks noGrp="1"/>
          </p:cNvSpPr>
          <p:nvPr>
            <p:ph type="body" sz="quarter" idx="17"/>
          </p:nvPr>
        </p:nvSpPr>
        <p:spPr>
          <a:xfrm>
            <a:off x="1047280" y="1900922"/>
            <a:ext cx="16575629" cy="6103800"/>
          </a:xfrm>
        </p:spPr>
        <p:txBody>
          <a:bodyPr/>
          <a:lstStyle/>
          <a:p>
            <a:r>
              <a:rPr lang="en-US" b="1" dirty="0"/>
              <a:t>Hierarchical clustering</a:t>
            </a:r>
          </a:p>
          <a:p>
            <a:pPr marL="571500" indent="-571500">
              <a:buFont typeface="Arial" panose="020B0604020202020204" pitchFamily="34" charset="0"/>
              <a:buChar char="•"/>
            </a:pPr>
            <a:r>
              <a:rPr lang="en-US" dirty="0"/>
              <a:t>Advantages:</a:t>
            </a:r>
          </a:p>
          <a:p>
            <a:pPr marL="1257300" lvl="1" indent="-571500">
              <a:buFont typeface="Arial" panose="020B0604020202020204" pitchFamily="34" charset="0"/>
              <a:buChar char="•"/>
            </a:pPr>
            <a:r>
              <a:rPr lang="en-US" dirty="0"/>
              <a:t>No need to know the number of clusters in advance -&gt; only split so many times</a:t>
            </a:r>
          </a:p>
          <a:p>
            <a:pPr marL="1257300" lvl="1" indent="-571500">
              <a:buFont typeface="Arial" panose="020B0604020202020204" pitchFamily="34" charset="0"/>
              <a:buChar char="•"/>
            </a:pPr>
            <a:r>
              <a:rPr lang="en-US" dirty="0"/>
              <a:t>Structure of tree could be useful (e.g., phylogenetic tree)</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27</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Hierarchical clustering</a:t>
            </a:r>
          </a:p>
        </p:txBody>
      </p:sp>
      <p:pic>
        <p:nvPicPr>
          <p:cNvPr id="6" name="Picture 2" descr="Hierarchical Clustering / Dendrogram: Simple Definition, Examples -  Statistics How To">
            <a:extLst>
              <a:ext uri="{FF2B5EF4-FFF2-40B4-BE49-F238E27FC236}">
                <a16:creationId xmlns:a16="http://schemas.microsoft.com/office/drawing/2014/main" id="{D2BA8BCD-5238-4F7F-BCFE-BD6017614D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064" t="17502" b="7086"/>
          <a:stretch/>
        </p:blipFill>
        <p:spPr bwMode="auto">
          <a:xfrm>
            <a:off x="6457950" y="4382178"/>
            <a:ext cx="6118088" cy="59048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39F4DB07-EF10-43B5-836D-EBDEC63754ED}"/>
              </a:ext>
            </a:extLst>
          </p:cNvPr>
          <p:cNvCxnSpPr>
            <a:cxnSpLocks/>
          </p:cNvCxnSpPr>
          <p:nvPr/>
        </p:nvCxnSpPr>
        <p:spPr>
          <a:xfrm>
            <a:off x="6457950" y="5143500"/>
            <a:ext cx="6118088"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EA29F66-8F76-42BF-8662-0DC402632D1D}"/>
              </a:ext>
            </a:extLst>
          </p:cNvPr>
          <p:cNvSpPr txBox="1"/>
          <p:nvPr/>
        </p:nvSpPr>
        <p:spPr>
          <a:xfrm>
            <a:off x="11921692" y="4681835"/>
            <a:ext cx="654346" cy="461665"/>
          </a:xfrm>
          <a:prstGeom prst="rect">
            <a:avLst/>
          </a:prstGeom>
          <a:noFill/>
        </p:spPr>
        <p:txBody>
          <a:bodyPr wrap="none" rtlCol="0">
            <a:spAutoFit/>
          </a:bodyPr>
          <a:lstStyle/>
          <a:p>
            <a:r>
              <a:rPr lang="en-US" sz="2400" dirty="0">
                <a:solidFill>
                  <a:srgbClr val="FF0000"/>
                </a:solidFill>
              </a:rPr>
              <a:t>K=2</a:t>
            </a:r>
          </a:p>
        </p:txBody>
      </p:sp>
      <p:cxnSp>
        <p:nvCxnSpPr>
          <p:cNvPr id="12" name="Straight Connector 11">
            <a:extLst>
              <a:ext uri="{FF2B5EF4-FFF2-40B4-BE49-F238E27FC236}">
                <a16:creationId xmlns:a16="http://schemas.microsoft.com/office/drawing/2014/main" id="{4E7E5033-CB25-44FD-9138-35160D6F9C57}"/>
              </a:ext>
            </a:extLst>
          </p:cNvPr>
          <p:cNvCxnSpPr>
            <a:cxnSpLocks/>
          </p:cNvCxnSpPr>
          <p:nvPr/>
        </p:nvCxnSpPr>
        <p:spPr>
          <a:xfrm>
            <a:off x="6457950" y="6236054"/>
            <a:ext cx="6118088" cy="0"/>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4B1BCDB-74E4-4BFC-9954-ACDBA5E5C5EA}"/>
              </a:ext>
            </a:extLst>
          </p:cNvPr>
          <p:cNvSpPr txBox="1"/>
          <p:nvPr/>
        </p:nvSpPr>
        <p:spPr>
          <a:xfrm>
            <a:off x="11921692" y="5774389"/>
            <a:ext cx="654346" cy="461665"/>
          </a:xfrm>
          <a:prstGeom prst="rect">
            <a:avLst/>
          </a:prstGeom>
          <a:noFill/>
          <a:ln>
            <a:noFill/>
          </a:ln>
        </p:spPr>
        <p:txBody>
          <a:bodyPr wrap="none" rtlCol="0">
            <a:spAutoFit/>
          </a:bodyPr>
          <a:lstStyle/>
          <a:p>
            <a:r>
              <a:rPr lang="en-US" sz="2400" dirty="0">
                <a:solidFill>
                  <a:schemeClr val="accent4">
                    <a:lumMod val="50000"/>
                  </a:schemeClr>
                </a:solidFill>
              </a:rPr>
              <a:t>K=3</a:t>
            </a:r>
          </a:p>
        </p:txBody>
      </p:sp>
      <p:cxnSp>
        <p:nvCxnSpPr>
          <p:cNvPr id="14" name="Straight Connector 13">
            <a:extLst>
              <a:ext uri="{FF2B5EF4-FFF2-40B4-BE49-F238E27FC236}">
                <a16:creationId xmlns:a16="http://schemas.microsoft.com/office/drawing/2014/main" id="{4C34BE9B-533A-45F0-A323-E30865491172}"/>
              </a:ext>
            </a:extLst>
          </p:cNvPr>
          <p:cNvCxnSpPr>
            <a:cxnSpLocks/>
          </p:cNvCxnSpPr>
          <p:nvPr/>
        </p:nvCxnSpPr>
        <p:spPr>
          <a:xfrm>
            <a:off x="6457950" y="6702386"/>
            <a:ext cx="6118088"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5878A88-D830-4CF7-A711-5D039DA093B5}"/>
              </a:ext>
            </a:extLst>
          </p:cNvPr>
          <p:cNvSpPr txBox="1"/>
          <p:nvPr/>
        </p:nvSpPr>
        <p:spPr>
          <a:xfrm>
            <a:off x="11921692" y="6240721"/>
            <a:ext cx="654346" cy="461665"/>
          </a:xfrm>
          <a:prstGeom prst="rect">
            <a:avLst/>
          </a:prstGeom>
          <a:noFill/>
          <a:ln>
            <a:noFill/>
          </a:ln>
        </p:spPr>
        <p:txBody>
          <a:bodyPr wrap="none" rtlCol="0">
            <a:spAutoFit/>
          </a:bodyPr>
          <a:lstStyle/>
          <a:p>
            <a:r>
              <a:rPr lang="en-US" sz="2400" dirty="0">
                <a:solidFill>
                  <a:srgbClr val="00B050"/>
                </a:solidFill>
              </a:rPr>
              <a:t>K=4</a:t>
            </a:r>
          </a:p>
        </p:txBody>
      </p:sp>
    </p:spTree>
    <p:extLst>
      <p:ext uri="{BB962C8B-B14F-4D97-AF65-F5344CB8AC3E}">
        <p14:creationId xmlns:p14="http://schemas.microsoft.com/office/powerpoint/2010/main" val="295707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CAE17C4-771C-459C-911A-99BF73E33F03}"/>
                  </a:ext>
                </a:extLst>
              </p:cNvPr>
              <p:cNvSpPr>
                <a:spLocks noGrp="1"/>
              </p:cNvSpPr>
              <p:nvPr>
                <p:ph type="body" sz="quarter" idx="17"/>
              </p:nvPr>
            </p:nvSpPr>
            <p:spPr>
              <a:xfrm>
                <a:off x="1047280" y="1900922"/>
                <a:ext cx="16575629" cy="6103800"/>
              </a:xfrm>
            </p:spPr>
            <p:txBody>
              <a:bodyPr/>
              <a:lstStyle/>
              <a:p>
                <a:r>
                  <a:rPr lang="en-US" b="1" dirty="0"/>
                  <a:t>How to determine distances (linkages) between clusters?</a:t>
                </a:r>
              </a:p>
              <a:p>
                <a:pPr marL="571500" indent="-571500">
                  <a:buFont typeface="Arial" panose="020B0604020202020204" pitchFamily="34" charset="0"/>
                  <a:buChar char="•"/>
                </a:pPr>
                <a:r>
                  <a:rPr lang="en-US" dirty="0"/>
                  <a:t>Four strategies</a:t>
                </a:r>
              </a:p>
              <a:p>
                <a:pPr marL="1257300" lvl="1" indent="-571500">
                  <a:buFont typeface="Arial" panose="020B0604020202020204" pitchFamily="34" charset="0"/>
                  <a:buChar char="•"/>
                </a:pPr>
                <a:r>
                  <a:rPr lang="en-US" dirty="0"/>
                  <a:t>Single linkage</a:t>
                </a:r>
              </a:p>
              <a:p>
                <a:pPr marL="1943100" lvl="2" indent="-571500">
                  <a:buFont typeface="Arial" panose="020B0604020202020204" pitchFamily="34" charset="0"/>
                  <a:buChar char="•"/>
                </a:pPr>
                <a:r>
                  <a:rPr lang="en-US" dirty="0"/>
                  <a:t>The distance between the closest points of each cluster</a:t>
                </a:r>
              </a:p>
              <a:p>
                <a:pPr marL="1943100" lvl="2" indent="-571500">
                  <a:buFont typeface="Arial" panose="020B0604020202020204" pitchFamily="34" charset="0"/>
                  <a:buChar char="•"/>
                </a:pPr>
                <a:r>
                  <a:rPr lang="pt-BR" dirty="0"/>
                  <a:t>L(r,s) = min(Distance( 𝑥</a:t>
                </a:r>
                <a:r>
                  <a:rPr lang="pt-BR" baseline="-25000" dirty="0"/>
                  <a:t>𝑟𝑖</a:t>
                </a:r>
                <a:r>
                  <a:rPr lang="pt-BR" dirty="0"/>
                  <a:t>,𝑥</a:t>
                </a:r>
                <a:r>
                  <a:rPr lang="pt-BR" baseline="-25000" dirty="0"/>
                  <a:t>𝑠𝑗</a:t>
                </a:r>
                <a:r>
                  <a:rPr lang="pt-BR" dirty="0"/>
                  <a:t> ))</a:t>
                </a:r>
              </a:p>
              <a:p>
                <a:pPr marL="1257300" lvl="1" indent="-571500">
                  <a:buFont typeface="Arial" panose="020B0604020202020204" pitchFamily="34" charset="0"/>
                  <a:buChar char="•"/>
                </a:pPr>
                <a:r>
                  <a:rPr lang="pt-BR" dirty="0"/>
                  <a:t>Complete linkage (also called maximum linkage)</a:t>
                </a:r>
                <a:endParaRPr lang="pt-BR" sz="3000" dirty="0"/>
              </a:p>
              <a:p>
                <a:pPr marL="1943100" lvl="2" indent="-571500">
                  <a:buFont typeface="Arial" panose="020B0604020202020204" pitchFamily="34" charset="0"/>
                  <a:buChar char="•"/>
                </a:pPr>
                <a:r>
                  <a:rPr lang="en-US" dirty="0"/>
                  <a:t>The distance between the furthest points of each cluster</a:t>
                </a:r>
              </a:p>
              <a:p>
                <a:pPr marL="1943100" lvl="2" indent="-571500">
                  <a:buFont typeface="Arial" panose="020B0604020202020204" pitchFamily="34" charset="0"/>
                  <a:buChar char="•"/>
                </a:pPr>
                <a:r>
                  <a:rPr lang="pt-BR" dirty="0"/>
                  <a:t>L(r,s) = max(Distance( 𝑥</a:t>
                </a:r>
                <a:r>
                  <a:rPr lang="pt-BR" baseline="-25000" dirty="0"/>
                  <a:t>𝑟𝑖</a:t>
                </a:r>
                <a:r>
                  <a:rPr lang="pt-BR" dirty="0"/>
                  <a:t>,𝑥</a:t>
                </a:r>
                <a:r>
                  <a:rPr lang="pt-BR" baseline="-25000" dirty="0"/>
                  <a:t>𝑠𝑗</a:t>
                </a:r>
                <a:r>
                  <a:rPr lang="pt-BR" dirty="0"/>
                  <a:t> ))</a:t>
                </a:r>
              </a:p>
              <a:p>
                <a:pPr marL="1257300" lvl="1" indent="-571500">
                  <a:buFont typeface="Arial" panose="020B0604020202020204" pitchFamily="34" charset="0"/>
                  <a:buChar char="•"/>
                </a:pPr>
                <a:r>
                  <a:rPr lang="pt-BR" dirty="0"/>
                  <a:t>Average linkage</a:t>
                </a:r>
              </a:p>
              <a:p>
                <a:pPr marL="1943100" lvl="2" indent="-571500">
                  <a:buFont typeface="Arial" panose="020B0604020202020204" pitchFamily="34" charset="0"/>
                  <a:buChar char="•"/>
                </a:pPr>
                <a:r>
                  <a:rPr lang="pt-BR" dirty="0"/>
                  <a:t>Minimizes the average of the distances between all observations of pairs of clusters</a:t>
                </a:r>
              </a:p>
              <a:p>
                <a:pPr marL="1943100" lvl="2" indent="-571500">
                  <a:buFont typeface="Arial" panose="020B0604020202020204" pitchFamily="34" charset="0"/>
                  <a:buChar char="•"/>
                </a:pPr>
                <a14:m>
                  <m:oMath xmlns:m="http://schemas.openxmlformats.org/officeDocument/2006/math">
                    <m:r>
                      <a:rPr lang="pt-BR" i="1" dirty="0" smtClean="0">
                        <a:latin typeface="Cambria Math" panose="02040503050406030204" pitchFamily="18" charset="0"/>
                      </a:rPr>
                      <m:t>𝐿</m:t>
                    </m:r>
                    <m:r>
                      <a:rPr lang="pt-BR" i="1" dirty="0" smtClean="0">
                        <a:latin typeface="Cambria Math" panose="02040503050406030204" pitchFamily="18" charset="0"/>
                      </a:rPr>
                      <m:t>(</m:t>
                    </m:r>
                    <m:r>
                      <a:rPr lang="pt-BR" i="1" dirty="0" smtClean="0">
                        <a:latin typeface="Cambria Math" panose="02040503050406030204" pitchFamily="18" charset="0"/>
                      </a:rPr>
                      <m:t>𝑟</m:t>
                    </m:r>
                    <m:r>
                      <a:rPr lang="pt-BR" i="1" dirty="0" smtClean="0">
                        <a:latin typeface="Cambria Math" panose="02040503050406030204" pitchFamily="18" charset="0"/>
                      </a:rPr>
                      <m:t>,</m:t>
                    </m:r>
                    <m:r>
                      <a:rPr lang="pt-BR" i="1" dirty="0" smtClean="0">
                        <a:latin typeface="Cambria Math" panose="02040503050406030204" pitchFamily="18" charset="0"/>
                      </a:rPr>
                      <m:t>𝑠</m:t>
                    </m:r>
                    <m:r>
                      <a:rPr lang="pt-BR" i="1" dirty="0" smtClean="0">
                        <a:latin typeface="Cambria Math" panose="02040503050406030204" pitchFamily="18" charset="0"/>
                      </a:rPr>
                      <m:t>) = </m:t>
                    </m:r>
                    <m:f>
                      <m:fPr>
                        <m:ctrlPr>
                          <a:rPr lang="en-US" b="0" i="1" dirty="0" smtClean="0">
                            <a:latin typeface="Cambria Math" panose="02040503050406030204" pitchFamily="18" charset="0"/>
                          </a:rPr>
                        </m:ctrlPr>
                      </m:fPr>
                      <m:num>
                        <m:r>
                          <a:rPr lang="pt-BR" i="1" dirty="0" smtClean="0">
                            <a:latin typeface="Cambria Math" panose="02040503050406030204" pitchFamily="18" charset="0"/>
                          </a:rPr>
                          <m:t>1</m:t>
                        </m:r>
                      </m:num>
                      <m:den>
                        <m:sSub>
                          <m:sSubPr>
                            <m:ctrlPr>
                              <a:rPr lang="en-US" b="0" i="1" dirty="0" smtClean="0">
                                <a:latin typeface="Cambria Math" panose="02040503050406030204" pitchFamily="18" charset="0"/>
                              </a:rPr>
                            </m:ctrlPr>
                          </m:sSubPr>
                          <m:e>
                            <m:r>
                              <a:rPr lang="pt-BR" i="1" dirty="0" smtClean="0">
                                <a:latin typeface="Cambria Math" panose="02040503050406030204" pitchFamily="18" charset="0"/>
                              </a:rPr>
                              <m:t>𝑛</m:t>
                            </m:r>
                          </m:e>
                          <m:sub>
                            <m:r>
                              <a:rPr lang="pt-BR" i="1" dirty="0" smtClean="0">
                                <a:latin typeface="Cambria Math" panose="02040503050406030204" pitchFamily="18" charset="0"/>
                              </a:rPr>
                              <m:t>𝑟</m:t>
                            </m:r>
                          </m:sub>
                        </m:sSub>
                        <m:sSub>
                          <m:sSubPr>
                            <m:ctrlPr>
                              <a:rPr lang="en-US" b="0" i="1" dirty="0" smtClean="0">
                                <a:latin typeface="Cambria Math" panose="02040503050406030204" pitchFamily="18" charset="0"/>
                              </a:rPr>
                            </m:ctrlPr>
                          </m:sSubPr>
                          <m:e>
                            <m:r>
                              <a:rPr lang="pt-BR" i="1" dirty="0" smtClean="0">
                                <a:latin typeface="Cambria Math" panose="02040503050406030204" pitchFamily="18" charset="0"/>
                              </a:rPr>
                              <m:t>𝑛</m:t>
                            </m:r>
                          </m:e>
                          <m:sub>
                            <m:r>
                              <a:rPr lang="pt-BR" i="1" dirty="0" smtClean="0">
                                <a:latin typeface="Cambria Math" panose="02040503050406030204" pitchFamily="18" charset="0"/>
                              </a:rPr>
                              <m:t>𝑠</m:t>
                            </m:r>
                          </m:sub>
                        </m:sSub>
                      </m:den>
                    </m:f>
                    <m:nary>
                      <m:naryPr>
                        <m:chr m:val="∑"/>
                        <m:ctrlPr>
                          <a:rPr lang="pt-BR" b="0" i="1" dirty="0" smtClean="0">
                            <a:latin typeface="Cambria Math" panose="02040503050406030204" pitchFamily="18" charset="0"/>
                          </a:rPr>
                        </m:ctrlPr>
                      </m:naryPr>
                      <m:sub>
                        <m:r>
                          <a:rPr lang="pt-BR" i="1" dirty="0" smtClean="0">
                            <a:latin typeface="Cambria Math" panose="02040503050406030204" pitchFamily="18" charset="0"/>
                          </a:rPr>
                          <m:t>𝑖</m:t>
                        </m:r>
                        <m:r>
                          <a:rPr lang="en-US" b="0" i="1" dirty="0" smtClean="0">
                            <a:latin typeface="Cambria Math" panose="02040503050406030204" pitchFamily="18" charset="0"/>
                          </a:rPr>
                          <m:t>=1</m:t>
                        </m:r>
                      </m:sub>
                      <m:sup>
                        <m:sSub>
                          <m:sSubPr>
                            <m:ctrlPr>
                              <a:rPr lang="en-US" b="0" i="1" dirty="0" smtClean="0">
                                <a:latin typeface="Cambria Math" panose="02040503050406030204" pitchFamily="18" charset="0"/>
                              </a:rPr>
                            </m:ctrlPr>
                          </m:sSubPr>
                          <m:e>
                            <m:r>
                              <a:rPr lang="pt-BR" i="1" dirty="0" smtClean="0">
                                <a:latin typeface="Cambria Math" panose="02040503050406030204" pitchFamily="18" charset="0"/>
                              </a:rPr>
                              <m:t>𝑛</m:t>
                            </m:r>
                          </m:e>
                          <m:sub>
                            <m:r>
                              <a:rPr lang="pt-BR" i="1" dirty="0" smtClean="0">
                                <a:latin typeface="Cambria Math" panose="02040503050406030204" pitchFamily="18" charset="0"/>
                              </a:rPr>
                              <m:t>𝑟</m:t>
                            </m:r>
                          </m:sub>
                        </m:sSub>
                      </m:sup>
                      <m:e>
                        <m:nary>
                          <m:naryPr>
                            <m:chr m:val="∑"/>
                            <m:ctrlPr>
                              <a:rPr lang="en-US" b="0" i="1" dirty="0" smtClean="0">
                                <a:latin typeface="Cambria Math" panose="02040503050406030204" pitchFamily="18" charset="0"/>
                              </a:rPr>
                            </m:ctrlPr>
                          </m:naryPr>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up>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𝑠</m:t>
                                </m:r>
                              </m:sub>
                            </m:sSub>
                          </m:sup>
                          <m:e>
                            <m:r>
                              <a:rPr lang="en-US" b="0" i="1" dirty="0" smtClean="0">
                                <a:latin typeface="Cambria Math" panose="02040503050406030204" pitchFamily="18" charset="0"/>
                              </a:rPr>
                              <m:t>𝐷𝑖𝑠𝑡𝑎𝑛𝑐𝑒</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𝑟𝑖</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𝑠𝑗</m:t>
                                </m:r>
                              </m:sub>
                            </m:sSub>
                            <m:r>
                              <a:rPr lang="en-US" b="0" i="1" dirty="0" smtClean="0">
                                <a:latin typeface="Cambria Math" panose="02040503050406030204" pitchFamily="18" charset="0"/>
                              </a:rPr>
                              <m:t>)</m:t>
                            </m:r>
                          </m:e>
                        </m:nary>
                      </m:e>
                    </m:nary>
                  </m:oMath>
                </a14:m>
                <a:endParaRPr lang="pt-BR" dirty="0"/>
              </a:p>
              <a:p>
                <a:pPr marL="1257300" lvl="1" indent="-571500">
                  <a:buFont typeface="Arial" panose="020B0604020202020204" pitchFamily="34" charset="0"/>
                  <a:buChar char="•"/>
                </a:pPr>
                <a:r>
                  <a:rPr lang="pt-BR" dirty="0"/>
                  <a:t>Ward linkage (also called centroid linkage)</a:t>
                </a:r>
              </a:p>
              <a:p>
                <a:pPr marL="1943100" lvl="2" indent="-571500">
                  <a:buFont typeface="Arial" panose="020B0604020202020204" pitchFamily="34" charset="0"/>
                  <a:buChar char="•"/>
                </a:pPr>
                <a:r>
                  <a:rPr lang="pt-BR" dirty="0"/>
                  <a:t>Similar to K-means but in a hierarchical way</a:t>
                </a:r>
              </a:p>
              <a:p>
                <a:pPr marL="1257300" lvl="1" indent="-571500">
                  <a:buFont typeface="Arial" panose="020B0604020202020204" pitchFamily="34" charset="0"/>
                  <a:buChar char="•"/>
                </a:pPr>
                <a:endParaRPr lang="en-US" dirty="0"/>
              </a:p>
            </p:txBody>
          </p:sp>
        </mc:Choice>
        <mc:Fallback xmlns="">
          <p:sp>
            <p:nvSpPr>
              <p:cNvPr id="2" name="Text Placeholder 1">
                <a:extLst>
                  <a:ext uri="{FF2B5EF4-FFF2-40B4-BE49-F238E27FC236}">
                    <a16:creationId xmlns:a16="http://schemas.microsoft.com/office/drawing/2014/main" id="{6CAE17C4-771C-459C-911A-99BF73E33F03}"/>
                  </a:ext>
                </a:extLst>
              </p:cNvPr>
              <p:cNvSpPr>
                <a:spLocks noGrp="1" noRot="1" noChangeAspect="1" noMove="1" noResize="1" noEditPoints="1" noAdjustHandles="1" noChangeArrowheads="1" noChangeShapeType="1" noTextEdit="1"/>
              </p:cNvSpPr>
              <p:nvPr>
                <p:ph type="body" sz="quarter" idx="17"/>
              </p:nvPr>
            </p:nvSpPr>
            <p:spPr>
              <a:xfrm>
                <a:off x="1047280" y="1900922"/>
                <a:ext cx="16575629" cy="6103800"/>
              </a:xfrm>
              <a:blipFill>
                <a:blip r:embed="rId3"/>
                <a:stretch>
                  <a:fillRect l="-1140" t="-2498" b="-2547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28</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Hierarchical clustering</a:t>
            </a:r>
          </a:p>
        </p:txBody>
      </p:sp>
    </p:spTree>
    <p:extLst>
      <p:ext uri="{BB962C8B-B14F-4D97-AF65-F5344CB8AC3E}">
        <p14:creationId xmlns:p14="http://schemas.microsoft.com/office/powerpoint/2010/main" val="3524977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E17C4-771C-459C-911A-99BF73E33F03}"/>
              </a:ext>
            </a:extLst>
          </p:cNvPr>
          <p:cNvSpPr>
            <a:spLocks noGrp="1"/>
          </p:cNvSpPr>
          <p:nvPr>
            <p:ph type="body" sz="quarter" idx="17"/>
          </p:nvPr>
        </p:nvSpPr>
        <p:spPr>
          <a:xfrm>
            <a:off x="1047280" y="1900922"/>
            <a:ext cx="16575629" cy="6103800"/>
          </a:xfrm>
        </p:spPr>
        <p:txBody>
          <a:bodyPr/>
          <a:lstStyle/>
          <a:p>
            <a:r>
              <a:rPr lang="en-US" b="1" dirty="0"/>
              <a:t>How to determine distances (linkages) between clusters?</a:t>
            </a:r>
          </a:p>
          <a:p>
            <a:pPr marL="1257300" lvl="1"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29</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Hierarchical clustering</a:t>
            </a:r>
          </a:p>
        </p:txBody>
      </p:sp>
      <p:pic>
        <p:nvPicPr>
          <p:cNvPr id="10242" name="Picture 2">
            <a:extLst>
              <a:ext uri="{FF2B5EF4-FFF2-40B4-BE49-F238E27FC236}">
                <a16:creationId xmlns:a16="http://schemas.microsoft.com/office/drawing/2014/main" id="{6B23EB4D-B6EE-4545-88E2-98C3E0A9D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8442" y="2630025"/>
            <a:ext cx="9971116" cy="7478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974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3</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Overview ML</a:t>
            </a:r>
          </a:p>
        </p:txBody>
      </p:sp>
      <p:pic>
        <p:nvPicPr>
          <p:cNvPr id="5" name="Picture 4">
            <a:extLst>
              <a:ext uri="{FF2B5EF4-FFF2-40B4-BE49-F238E27FC236}">
                <a16:creationId xmlns:a16="http://schemas.microsoft.com/office/drawing/2014/main" id="{D07C912C-D829-48AD-9390-C1E1B98B2B81}"/>
              </a:ext>
            </a:extLst>
          </p:cNvPr>
          <p:cNvPicPr>
            <a:picLocks noChangeAspect="1"/>
          </p:cNvPicPr>
          <p:nvPr/>
        </p:nvPicPr>
        <p:blipFill>
          <a:blip r:embed="rId2"/>
          <a:stretch>
            <a:fillRect/>
          </a:stretch>
        </p:blipFill>
        <p:spPr>
          <a:xfrm>
            <a:off x="3279729" y="1750526"/>
            <a:ext cx="11728543" cy="7647591"/>
          </a:xfrm>
          <a:prstGeom prst="rect">
            <a:avLst/>
          </a:prstGeom>
        </p:spPr>
      </p:pic>
      <p:sp>
        <p:nvSpPr>
          <p:cNvPr id="7" name="Oval 6">
            <a:extLst>
              <a:ext uri="{FF2B5EF4-FFF2-40B4-BE49-F238E27FC236}">
                <a16:creationId xmlns:a16="http://schemas.microsoft.com/office/drawing/2014/main" id="{C1E1A681-EC8A-40A8-8AA4-7482396FB7D2}"/>
              </a:ext>
            </a:extLst>
          </p:cNvPr>
          <p:cNvSpPr/>
          <p:nvPr/>
        </p:nvSpPr>
        <p:spPr>
          <a:xfrm rot="4127853">
            <a:off x="3846122" y="1159268"/>
            <a:ext cx="5103652" cy="6728587"/>
          </a:xfrm>
          <a:prstGeom prst="ellipse">
            <a:avLst/>
          </a:prstGeom>
          <a:solidFill>
            <a:srgbClr val="00B05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246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E17C4-771C-459C-911A-99BF73E33F03}"/>
              </a:ext>
            </a:extLst>
          </p:cNvPr>
          <p:cNvSpPr>
            <a:spLocks noGrp="1"/>
          </p:cNvSpPr>
          <p:nvPr>
            <p:ph type="body" sz="quarter" idx="17"/>
          </p:nvPr>
        </p:nvSpPr>
        <p:spPr>
          <a:xfrm>
            <a:off x="1047280" y="1900922"/>
            <a:ext cx="16575629" cy="6103800"/>
          </a:xfrm>
        </p:spPr>
        <p:txBody>
          <a:bodyPr/>
          <a:lstStyle/>
          <a:p>
            <a:r>
              <a:rPr lang="en-US" b="1" dirty="0"/>
              <a:t>Complexity</a:t>
            </a:r>
          </a:p>
          <a:p>
            <a:pPr marL="571500" indent="-571500">
              <a:buFont typeface="Arial" panose="020B0604020202020204" pitchFamily="34" charset="0"/>
              <a:buChar char="•"/>
            </a:pPr>
            <a:r>
              <a:rPr lang="en-US" dirty="0"/>
              <a:t>Hierarchical clustering is very computationally intensive</a:t>
            </a:r>
          </a:p>
          <a:p>
            <a:pPr marL="1257300" lvl="1" indent="-571500">
              <a:buFont typeface="Arial" panose="020B0604020202020204" pitchFamily="34" charset="0"/>
              <a:buChar char="•"/>
            </a:pPr>
            <a:r>
              <a:rPr lang="en-US" dirty="0"/>
              <a:t>Calculations are at least quadratically dependent on the number of datapoints</a:t>
            </a:r>
          </a:p>
          <a:p>
            <a:pPr marL="1257300" lvl="1" indent="-571500">
              <a:buFont typeface="Arial" panose="020B0604020202020204" pitchFamily="34" charset="0"/>
              <a:buChar char="•"/>
            </a:pPr>
            <a:r>
              <a:rPr lang="en-US" dirty="0"/>
              <a:t>Not useable for very big datasets</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30</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Hierarchical clustering</a:t>
            </a:r>
          </a:p>
        </p:txBody>
      </p:sp>
    </p:spTree>
    <p:extLst>
      <p:ext uri="{BB962C8B-B14F-4D97-AF65-F5344CB8AC3E}">
        <p14:creationId xmlns:p14="http://schemas.microsoft.com/office/powerpoint/2010/main" val="2873519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PU with binary numbers and blueprint">
            <a:extLst>
              <a:ext uri="{FF2B5EF4-FFF2-40B4-BE49-F238E27FC236}">
                <a16:creationId xmlns:a16="http://schemas.microsoft.com/office/drawing/2014/main" id="{ABC22A48-BFB6-457F-85DB-2152E9BBF88C}"/>
              </a:ext>
            </a:extLst>
          </p:cNvPr>
          <p:cNvPicPr>
            <a:picLocks noChangeAspect="1"/>
          </p:cNvPicPr>
          <p:nvPr/>
        </p:nvPicPr>
        <p:blipFill rotWithShape="1">
          <a:blip r:embed="rId2">
            <a:alphaModFix amt="50000"/>
          </a:blip>
          <a:srcRect/>
          <a:stretch/>
        </p:blipFill>
        <p:spPr>
          <a:xfrm>
            <a:off x="0" y="-1"/>
            <a:ext cx="18287980" cy="10286999"/>
          </a:xfrm>
          <a:prstGeom prst="rect">
            <a:avLst/>
          </a:prstGeom>
        </p:spPr>
      </p:pic>
      <p:pic>
        <p:nvPicPr>
          <p:cNvPr id="6" name="Afbeelding 5">
            <a:extLst>
              <a:ext uri="{FF2B5EF4-FFF2-40B4-BE49-F238E27FC236}">
                <a16:creationId xmlns:a16="http://schemas.microsoft.com/office/drawing/2014/main" id="{0BE4B4AE-D57E-4877-9E66-AB4FDA13777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8611" y1="65278" x2="18611" y2="65278"/>
                        <a14:foregroundMark x1="10463" y1="80741" x2="10463" y2="80741"/>
                        <a14:foregroundMark x1="16481" y1="78981" x2="16481" y2="78981"/>
                        <a14:foregroundMark x1="23241" y1="78519" x2="23241" y2="78519"/>
                        <a14:foregroundMark x1="34537" y1="66667" x2="34537" y2="66667"/>
                        <a14:foregroundMark x1="40000" y1="66759" x2="40000" y2="66759"/>
                        <a14:foregroundMark x1="58704" y1="67963" x2="58704" y2="67963"/>
                        <a14:foregroundMark x1="78148" y1="67407" x2="78148" y2="67407"/>
                        <a14:foregroundMark x1="86296" y1="68148" x2="86296" y2="68148"/>
                        <a14:foregroundMark x1="27037" y1="80370" x2="27037" y2="80370"/>
                        <a14:foregroundMark x1="30926" y1="79907" x2="30926" y2="79907"/>
                        <a14:foregroundMark x1="36574" y1="80370" x2="36574" y2="80370"/>
                        <a14:foregroundMark x1="42130" y1="80463" x2="42130" y2="80463"/>
                        <a14:foregroundMark x1="49537" y1="81204" x2="49537" y2="81204"/>
                        <a14:foregroundMark x1="55926" y1="79907" x2="55926" y2="79907"/>
                        <a14:foregroundMark x1="64815" y1="81111" x2="64815" y2="81111"/>
                        <a14:foregroundMark x1="71667" y1="79259" x2="71667" y2="79259"/>
                        <a14:foregroundMark x1="75556" y1="80000" x2="75556" y2="80000"/>
                        <a14:foregroundMark x1="78426" y1="79907" x2="78426" y2="79907"/>
                        <a14:foregroundMark x1="85093" y1="77963" x2="85093" y2="77963"/>
                        <a14:foregroundMark x1="44352" y1="31944" x2="44352" y2="31944"/>
                        <a14:backgroundMark x1="11481" y1="79167" x2="11481" y2="79167"/>
                        <a14:backgroundMark x1="12315" y1="82778" x2="12315" y2="82778"/>
                        <a14:backgroundMark x1="50833" y1="79537" x2="50833" y2="79537"/>
                        <a14:backgroundMark x1="66481" y1="80741" x2="66481" y2="80741"/>
                        <a14:backgroundMark x1="41204" y1="36944" x2="41204" y2="36944"/>
                        <a14:backgroundMark x1="40000" y1="34815" x2="40000" y2="34815"/>
                        <a14:backgroundMark x1="45093" y1="37593" x2="45093" y2="37593"/>
                        <a14:backgroundMark x1="44815" y1="35463" x2="44815" y2="35463"/>
                        <a14:backgroundMark x1="45278" y1="33519" x2="45278" y2="33519"/>
                        <a14:backgroundMark x1="46019" y1="32407" x2="46019" y2="32407"/>
                        <a14:backgroundMark x1="47407" y1="30648" x2="47407" y2="30648"/>
                        <a14:backgroundMark x1="49074" y1="30185" x2="49074" y2="30185"/>
                        <a14:backgroundMark x1="51019" y1="30185" x2="51019" y2="30185"/>
                        <a14:backgroundMark x1="52778" y1="29444" x2="52778" y2="29444"/>
                        <a14:backgroundMark x1="51574" y1="32407" x2="51574" y2="32407"/>
                        <a14:backgroundMark x1="51296" y1="35000" x2="51296" y2="35000"/>
                        <a14:backgroundMark x1="48889" y1="32778" x2="48889" y2="32778"/>
                        <a14:backgroundMark x1="48611" y1="34815" x2="48611" y2="34815"/>
                        <a14:backgroundMark x1="50370" y1="36204" x2="50370" y2="36204"/>
                        <a14:backgroundMark x1="48426" y1="37222" x2="48426" y2="37222"/>
                        <a14:backgroundMark x1="46852" y1="37130" x2="46852" y2="37130"/>
                        <a14:backgroundMark x1="43704" y1="35648" x2="43704" y2="35648"/>
                        <a14:backgroundMark x1="41852" y1="34815" x2="41852" y2="34815"/>
                        <a14:backgroundMark x1="54259" y1="31759" x2="54259" y2="31759"/>
                        <a14:backgroundMark x1="56111" y1="29815" x2="56111" y2="29815"/>
                        <a14:backgroundMark x1="55926" y1="32593" x2="55926" y2="32593"/>
                        <a14:backgroundMark x1="57593" y1="32407" x2="57593" y2="32407"/>
                      </a14:backgroundRemoval>
                    </a14:imgEffect>
                  </a14:imgLayer>
                </a14:imgProps>
              </a:ext>
              <a:ext uri="{28A0092B-C50C-407E-A947-70E740481C1C}">
                <a14:useLocalDpi xmlns:a14="http://schemas.microsoft.com/office/drawing/2010/main" val="0"/>
              </a:ext>
            </a:extLst>
          </a:blip>
          <a:stretch>
            <a:fillRect/>
          </a:stretch>
        </p:blipFill>
        <p:spPr>
          <a:xfrm>
            <a:off x="14793130" y="452434"/>
            <a:ext cx="3042783" cy="3042783"/>
          </a:xfrm>
          <a:prstGeom prst="rect">
            <a:avLst/>
          </a:prstGeom>
          <a:effectLst>
            <a:glow rad="190500">
              <a:schemeClr val="tx1">
                <a:alpha val="40000"/>
              </a:schemeClr>
            </a:glow>
          </a:effectLst>
        </p:spPr>
      </p:pic>
      <p:sp>
        <p:nvSpPr>
          <p:cNvPr id="7" name="Title 4">
            <a:extLst>
              <a:ext uri="{FF2B5EF4-FFF2-40B4-BE49-F238E27FC236}">
                <a16:creationId xmlns:a16="http://schemas.microsoft.com/office/drawing/2014/main" id="{BC24FE06-6732-4974-A513-028FA6F406F5}"/>
              </a:ext>
            </a:extLst>
          </p:cNvPr>
          <p:cNvSpPr txBox="1">
            <a:spLocks/>
          </p:cNvSpPr>
          <p:nvPr/>
        </p:nvSpPr>
        <p:spPr>
          <a:xfrm>
            <a:off x="961016" y="4034971"/>
            <a:ext cx="13716000" cy="1817189"/>
          </a:xfrm>
          <a:prstGeom prst="rect">
            <a:avLst/>
          </a:prstGeom>
        </p:spPr>
        <p:txBody>
          <a:bodyPr vert="horz" wrap="none" lIns="0" tIns="0" rIns="0" bIns="0" rtlCol="0" anchor="b">
            <a:normAutofit/>
          </a:bodyPr>
          <a:lstStyle>
            <a:lvl1pPr algn="l" defTabSz="1371600" rtl="0" eaLnBrk="1" latinLnBrk="0" hangingPunct="1">
              <a:lnSpc>
                <a:spcPct val="64000"/>
              </a:lnSpc>
              <a:spcBef>
                <a:spcPct val="0"/>
              </a:spcBef>
              <a:buNone/>
              <a:defRPr sz="5400" kern="1200">
                <a:solidFill>
                  <a:schemeClr val="bg1"/>
                </a:solidFill>
                <a:latin typeface="Arial Rounded MT Bold" panose="020F0704030504030204" pitchFamily="34" charset="0"/>
                <a:ea typeface="+mj-ea"/>
                <a:cs typeface="+mj-cs"/>
              </a:defRPr>
            </a:lvl1pPr>
          </a:lstStyle>
          <a:p>
            <a:r>
              <a:rPr lang="en-US" dirty="0">
                <a:solidFill>
                  <a:srgbClr val="FFFFFF"/>
                </a:solidFill>
              </a:rPr>
              <a:t>Dimensionality reduction</a:t>
            </a:r>
          </a:p>
        </p:txBody>
      </p:sp>
      <p:sp>
        <p:nvSpPr>
          <p:cNvPr id="8" name="Subtitle 5">
            <a:extLst>
              <a:ext uri="{FF2B5EF4-FFF2-40B4-BE49-F238E27FC236}">
                <a16:creationId xmlns:a16="http://schemas.microsoft.com/office/drawing/2014/main" id="{88A61079-C63A-4E7F-8314-A0C9D797C43B}"/>
              </a:ext>
            </a:extLst>
          </p:cNvPr>
          <p:cNvSpPr txBox="1">
            <a:spLocks/>
          </p:cNvSpPr>
          <p:nvPr/>
        </p:nvSpPr>
        <p:spPr>
          <a:xfrm>
            <a:off x="961016" y="5333043"/>
            <a:ext cx="13716000" cy="1647592"/>
          </a:xfrm>
          <a:prstGeom prst="rect">
            <a:avLst/>
          </a:prstGeom>
        </p:spPr>
        <p:txBody>
          <a:bodyPr vert="horz" lIns="0" tIns="0" rIns="0" bIns="0" rtlCol="0">
            <a:normAutofit/>
          </a:bodyPr>
          <a:lstStyle>
            <a:lvl1pPr marL="0" indent="0" algn="l" defTabSz="1371600" rtl="0" eaLnBrk="1" latinLnBrk="0" hangingPunct="1">
              <a:lnSpc>
                <a:spcPct val="65000"/>
              </a:lnSpc>
              <a:spcBef>
                <a:spcPts val="1500"/>
              </a:spcBef>
              <a:buFont typeface="Arial" panose="020B0604020202020204" pitchFamily="34" charset="0"/>
              <a:buNone/>
              <a:defRPr sz="3600" kern="1200">
                <a:solidFill>
                  <a:schemeClr val="bg1"/>
                </a:solidFill>
                <a:latin typeface="+mn-lt"/>
                <a:ea typeface="+mn-ea"/>
                <a:cs typeface="+mn-cs"/>
              </a:defRPr>
            </a:lvl1pPr>
            <a:lvl2pPr marL="685800" indent="0" algn="ctr"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2pPr>
            <a:lvl3pPr marL="1371600" indent="0" algn="ctr"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3pPr>
            <a:lvl4pPr marL="2057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4pPr>
            <a:lvl5pPr marL="2743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5pPr>
            <a:lvl6pPr marL="34290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6pPr>
            <a:lvl7pPr marL="41148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7pPr>
            <a:lvl8pPr marL="48006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8pPr>
            <a:lvl9pPr marL="5486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9pPr>
          </a:lstStyle>
          <a:p>
            <a:endParaRPr lang="en-US" dirty="0">
              <a:solidFill>
                <a:srgbClr val="FFFFFF"/>
              </a:solidFill>
            </a:endParaRPr>
          </a:p>
        </p:txBody>
      </p:sp>
    </p:spTree>
    <p:extLst>
      <p:ext uri="{BB962C8B-B14F-4D97-AF65-F5344CB8AC3E}">
        <p14:creationId xmlns:p14="http://schemas.microsoft.com/office/powerpoint/2010/main" val="12032850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500"/>
                                  </p:stCondLst>
                                  <p:endCondLst>
                                    <p:cond evt="begin" delay="0">
                                      <p:tn val="5"/>
                                    </p:cond>
                                  </p:endCondLst>
                                  <p:iterate>
                                    <p:tmPct val="1000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700"/>
                                        <p:tgtEl>
                                          <p:spTgt spid="8">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FE516A4-931A-465C-9058-AD8DBCD34AD7}"/>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The process of reducing the number of random variables or attributes under consideration.</a:t>
            </a:r>
          </a:p>
          <a:p>
            <a:pPr marL="571500" indent="-571500">
              <a:buFont typeface="Arial" panose="020B0604020202020204" pitchFamily="34" charset="0"/>
              <a:buChar char="•"/>
            </a:pPr>
            <a:r>
              <a:rPr lang="en-US" dirty="0"/>
              <a:t>Applications</a:t>
            </a:r>
          </a:p>
          <a:p>
            <a:pPr marL="1257300" lvl="1" indent="-571500">
              <a:buFont typeface="Arial" panose="020B0604020202020204" pitchFamily="34" charset="0"/>
              <a:buChar char="•"/>
            </a:pPr>
            <a:r>
              <a:rPr lang="en-US" dirty="0"/>
              <a:t>Visualizations (not possible with more than 3 features)</a:t>
            </a:r>
          </a:p>
          <a:p>
            <a:pPr marL="1257300" lvl="1" indent="-571500">
              <a:buFont typeface="Arial" panose="020B0604020202020204" pitchFamily="34" charset="0"/>
              <a:buChar char="•"/>
            </a:pPr>
            <a:r>
              <a:rPr lang="en-US" dirty="0"/>
              <a:t>Removing noise</a:t>
            </a:r>
          </a:p>
          <a:p>
            <a:pPr marL="1257300" lvl="1" indent="-571500">
              <a:buFont typeface="Arial" panose="020B0604020202020204" pitchFamily="34" charset="0"/>
              <a:buChar char="•"/>
            </a:pPr>
            <a:r>
              <a:rPr lang="en-US" dirty="0"/>
              <a:t>Data compression</a:t>
            </a:r>
          </a:p>
          <a:p>
            <a:pPr marL="1257300" lvl="1" indent="-571500">
              <a:buFont typeface="Arial" panose="020B0604020202020204" pitchFamily="34" charset="0"/>
              <a:buChar char="•"/>
            </a:pPr>
            <a:r>
              <a:rPr lang="en-US" dirty="0"/>
              <a:t>‘The curse of dimensionality’</a:t>
            </a:r>
          </a:p>
          <a:p>
            <a:pPr marL="1943100" lvl="2" indent="-571500">
              <a:buFont typeface="Arial" panose="020B0604020202020204" pitchFamily="34" charset="0"/>
              <a:buChar char="•"/>
            </a:pPr>
            <a:r>
              <a:rPr lang="en-US" dirty="0"/>
              <a:t>Some models do not perform well with a lot of different features</a:t>
            </a:r>
          </a:p>
        </p:txBody>
      </p:sp>
      <p:sp>
        <p:nvSpPr>
          <p:cNvPr id="4" name="Title 3">
            <a:extLst>
              <a:ext uri="{FF2B5EF4-FFF2-40B4-BE49-F238E27FC236}">
                <a16:creationId xmlns:a16="http://schemas.microsoft.com/office/drawing/2014/main" id="{152804E2-2B28-419C-A4B4-6D11C817B67A}"/>
              </a:ext>
            </a:extLst>
          </p:cNvPr>
          <p:cNvSpPr>
            <a:spLocks noGrp="1"/>
          </p:cNvSpPr>
          <p:nvPr>
            <p:ph type="title"/>
          </p:nvPr>
        </p:nvSpPr>
        <p:spPr/>
        <p:txBody>
          <a:bodyPr/>
          <a:lstStyle/>
          <a:p>
            <a:r>
              <a:rPr lang="en-US" dirty="0"/>
              <a:t>Dimensionality reduction</a:t>
            </a:r>
          </a:p>
        </p:txBody>
      </p:sp>
    </p:spTree>
    <p:extLst>
      <p:ext uri="{BB962C8B-B14F-4D97-AF65-F5344CB8AC3E}">
        <p14:creationId xmlns:p14="http://schemas.microsoft.com/office/powerpoint/2010/main" val="4037018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FE516A4-931A-465C-9058-AD8DBCD34AD7}"/>
              </a:ext>
            </a:extLst>
          </p:cNvPr>
          <p:cNvSpPr>
            <a:spLocks noGrp="1"/>
          </p:cNvSpPr>
          <p:nvPr>
            <p:ph type="body" sz="quarter" idx="17"/>
          </p:nvPr>
        </p:nvSpPr>
        <p:spPr/>
        <p:txBody>
          <a:bodyPr/>
          <a:lstStyle/>
          <a:p>
            <a:r>
              <a:rPr lang="en-US" b="1" dirty="0"/>
              <a:t>Algorithms</a:t>
            </a:r>
          </a:p>
          <a:p>
            <a:pPr marL="571500" indent="-571500">
              <a:buFont typeface="Arial" panose="020B0604020202020204" pitchFamily="34" charset="0"/>
              <a:buChar char="•"/>
            </a:pPr>
            <a:r>
              <a:rPr lang="en-US" b="1" dirty="0"/>
              <a:t>Principal component analysis (PCA)</a:t>
            </a:r>
          </a:p>
          <a:p>
            <a:pPr marL="571500" indent="-571500">
              <a:buFont typeface="Arial" panose="020B0604020202020204" pitchFamily="34" charset="0"/>
              <a:buChar char="•"/>
            </a:pPr>
            <a:r>
              <a:rPr lang="en-US" dirty="0"/>
              <a:t>Linear Discriminant Analysis (LDA)</a:t>
            </a:r>
          </a:p>
          <a:p>
            <a:pPr marL="571500" indent="-571500">
              <a:buFont typeface="Arial" panose="020B0604020202020204" pitchFamily="34" charset="0"/>
              <a:buChar char="•"/>
            </a:pPr>
            <a:r>
              <a:rPr lang="en-US" dirty="0"/>
              <a:t>Multidimensional scaling (MDS)</a:t>
            </a:r>
          </a:p>
          <a:p>
            <a:pPr marL="571500" indent="-571500">
              <a:buFont typeface="Arial" panose="020B0604020202020204" pitchFamily="34" charset="0"/>
              <a:buChar char="•"/>
            </a:pPr>
            <a:r>
              <a:rPr lang="en-US" dirty="0"/>
              <a:t>Uniform Manifold Approximation and Projection (UMAP)</a:t>
            </a:r>
          </a:p>
          <a:p>
            <a:pPr marL="571500" indent="-571500">
              <a:buFont typeface="Arial" panose="020B0604020202020204" pitchFamily="34" charset="0"/>
              <a:buChar char="•"/>
            </a:pPr>
            <a:r>
              <a:rPr lang="en-US" dirty="0"/>
              <a:t>t-distributed stochastic neighbor embedding (t-SNE)</a:t>
            </a:r>
          </a:p>
          <a:p>
            <a:pPr marL="571500" indent="-571500">
              <a:buFont typeface="Arial" panose="020B0604020202020204" pitchFamily="34" charset="0"/>
              <a:buChar char="•"/>
            </a:pPr>
            <a:r>
              <a:rPr lang="en-US" dirty="0"/>
              <a:t>Autoencoders (special neural network)</a:t>
            </a:r>
          </a:p>
          <a:p>
            <a:pPr marL="571500" indent="-571500">
              <a:buFont typeface="Arial" panose="020B0604020202020204" pitchFamily="34" charset="0"/>
              <a:buChar char="•"/>
            </a:pPr>
            <a:r>
              <a:rPr lang="en-US" dirty="0"/>
              <a:t>Missing values Ratio</a:t>
            </a:r>
          </a:p>
          <a:p>
            <a:pPr marL="571500" indent="-571500">
              <a:buFont typeface="Arial" panose="020B0604020202020204" pitchFamily="34" charset="0"/>
              <a:buChar char="•"/>
            </a:pPr>
            <a:r>
              <a:rPr lang="en-US" dirty="0"/>
              <a:t>Low variance filter</a:t>
            </a:r>
          </a:p>
        </p:txBody>
      </p:sp>
      <p:sp>
        <p:nvSpPr>
          <p:cNvPr id="4" name="Title 3">
            <a:extLst>
              <a:ext uri="{FF2B5EF4-FFF2-40B4-BE49-F238E27FC236}">
                <a16:creationId xmlns:a16="http://schemas.microsoft.com/office/drawing/2014/main" id="{152804E2-2B28-419C-A4B4-6D11C817B67A}"/>
              </a:ext>
            </a:extLst>
          </p:cNvPr>
          <p:cNvSpPr>
            <a:spLocks noGrp="1"/>
          </p:cNvSpPr>
          <p:nvPr>
            <p:ph type="title"/>
          </p:nvPr>
        </p:nvSpPr>
        <p:spPr/>
        <p:txBody>
          <a:bodyPr/>
          <a:lstStyle/>
          <a:p>
            <a:r>
              <a:rPr lang="en-US" dirty="0"/>
              <a:t>Dimensionality reduction</a:t>
            </a:r>
          </a:p>
        </p:txBody>
      </p:sp>
      <p:cxnSp>
        <p:nvCxnSpPr>
          <p:cNvPr id="3" name="Straight Connector 2">
            <a:extLst>
              <a:ext uri="{FF2B5EF4-FFF2-40B4-BE49-F238E27FC236}">
                <a16:creationId xmlns:a16="http://schemas.microsoft.com/office/drawing/2014/main" id="{23012D9A-8D43-41BA-8B1F-079D0CD93D97}"/>
              </a:ext>
            </a:extLst>
          </p:cNvPr>
          <p:cNvCxnSpPr/>
          <p:nvPr/>
        </p:nvCxnSpPr>
        <p:spPr>
          <a:xfrm>
            <a:off x="864524" y="6517178"/>
            <a:ext cx="11006051" cy="0"/>
          </a:xfrm>
          <a:prstGeom prst="line">
            <a:avLst/>
          </a:prstGeom>
          <a:ln w="28575">
            <a:solidFill>
              <a:srgbClr val="44C8F5"/>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906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FE516A4-931A-465C-9058-AD8DBCD34AD7}"/>
              </a:ext>
            </a:extLst>
          </p:cNvPr>
          <p:cNvSpPr>
            <a:spLocks noGrp="1"/>
          </p:cNvSpPr>
          <p:nvPr>
            <p:ph type="body" sz="quarter" idx="17"/>
          </p:nvPr>
        </p:nvSpPr>
        <p:spPr/>
        <p:txBody>
          <a:bodyPr/>
          <a:lstStyle/>
          <a:p>
            <a:r>
              <a:rPr lang="en-US" b="1" dirty="0"/>
              <a:t>Practical examples</a:t>
            </a:r>
          </a:p>
          <a:p>
            <a:pPr marL="571500" indent="-571500">
              <a:buFont typeface="Arial" panose="020B0604020202020204" pitchFamily="34" charset="0"/>
              <a:buChar char="•"/>
            </a:pPr>
            <a:r>
              <a:rPr lang="en-US" dirty="0"/>
              <a:t>Classification of genes</a:t>
            </a:r>
          </a:p>
          <a:p>
            <a:pPr marL="571500" indent="-571500">
              <a:buFont typeface="Arial" panose="020B0604020202020204" pitchFamily="34" charset="0"/>
              <a:buChar char="•"/>
            </a:pPr>
            <a:r>
              <a:rPr lang="en-US" dirty="0"/>
              <a:t>Face recognition</a:t>
            </a:r>
          </a:p>
          <a:p>
            <a:pPr marL="571500" indent="-571500">
              <a:buFont typeface="Arial" panose="020B0604020202020204" pitchFamily="34" charset="0"/>
              <a:buChar char="•"/>
            </a:pPr>
            <a:r>
              <a:rPr lang="en-US" dirty="0"/>
              <a:t>Voice recognition</a:t>
            </a:r>
          </a:p>
          <a:p>
            <a:pPr marL="571500" indent="-571500">
              <a:buFont typeface="Arial" panose="020B0604020202020204" pitchFamily="34" charset="0"/>
              <a:buChar char="•"/>
            </a:pPr>
            <a:r>
              <a:rPr lang="en-US" dirty="0"/>
              <a:t>Handwriting recognition</a:t>
            </a:r>
          </a:p>
          <a:p>
            <a:pPr marL="571500" indent="-571500">
              <a:buFont typeface="Arial" panose="020B0604020202020204" pitchFamily="34" charset="0"/>
              <a:buChar char="•"/>
            </a:pPr>
            <a:r>
              <a:rPr lang="en-US" dirty="0"/>
              <a:t>Compression</a:t>
            </a:r>
          </a:p>
          <a:p>
            <a:pPr marL="571500" indent="-571500">
              <a:buFont typeface="Arial" panose="020B0604020202020204" pitchFamily="34" charset="0"/>
              <a:buChar char="•"/>
            </a:pPr>
            <a:r>
              <a:rPr lang="en-US" dirty="0"/>
              <a:t>(outlier detection)</a:t>
            </a:r>
          </a:p>
        </p:txBody>
      </p:sp>
      <p:sp>
        <p:nvSpPr>
          <p:cNvPr id="4" name="Title 3">
            <a:extLst>
              <a:ext uri="{FF2B5EF4-FFF2-40B4-BE49-F238E27FC236}">
                <a16:creationId xmlns:a16="http://schemas.microsoft.com/office/drawing/2014/main" id="{152804E2-2B28-419C-A4B4-6D11C817B67A}"/>
              </a:ext>
            </a:extLst>
          </p:cNvPr>
          <p:cNvSpPr>
            <a:spLocks noGrp="1"/>
          </p:cNvSpPr>
          <p:nvPr>
            <p:ph type="title"/>
          </p:nvPr>
        </p:nvSpPr>
        <p:spPr/>
        <p:txBody>
          <a:bodyPr/>
          <a:lstStyle/>
          <a:p>
            <a:r>
              <a:rPr lang="en-US" dirty="0"/>
              <a:t>Dimensionality reduction</a:t>
            </a:r>
          </a:p>
        </p:txBody>
      </p:sp>
    </p:spTree>
    <p:extLst>
      <p:ext uri="{BB962C8B-B14F-4D97-AF65-F5344CB8AC3E}">
        <p14:creationId xmlns:p14="http://schemas.microsoft.com/office/powerpoint/2010/main" val="2114972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FE516A4-931A-465C-9058-AD8DBCD34AD7}"/>
              </a:ext>
            </a:extLst>
          </p:cNvPr>
          <p:cNvSpPr>
            <a:spLocks noGrp="1"/>
          </p:cNvSpPr>
          <p:nvPr>
            <p:ph type="body" sz="quarter" idx="17"/>
          </p:nvPr>
        </p:nvSpPr>
        <p:spPr/>
        <p:txBody>
          <a:bodyPr/>
          <a:lstStyle/>
          <a:p>
            <a:r>
              <a:rPr lang="en-US" dirty="0"/>
              <a:t>PCA transforms a number of features to a smaller amount of non-correlated features, also called principal components, whilst preserving as much information as possible.</a:t>
            </a:r>
          </a:p>
          <a:p>
            <a:pPr marL="571500" indent="-571500">
              <a:buFont typeface="Arial" panose="020B0604020202020204" pitchFamily="34" charset="0"/>
              <a:buChar char="•"/>
            </a:pPr>
            <a:r>
              <a:rPr lang="en-US" dirty="0"/>
              <a:t>PCA determines the eigenvectors based on the data’s covariance matrix that are also scaled and shifted</a:t>
            </a:r>
          </a:p>
          <a:p>
            <a:pPr marL="571500" indent="-571500">
              <a:buFont typeface="Arial" panose="020B0604020202020204" pitchFamily="34" charset="0"/>
              <a:buChar char="•"/>
            </a:pPr>
            <a:r>
              <a:rPr lang="en-US" dirty="0"/>
              <a:t>More details: </a:t>
            </a:r>
            <a:r>
              <a:rPr lang="en-US" dirty="0">
                <a:hlinkClick r:id="rId2"/>
              </a:rPr>
              <a:t>https://setosa.io/ev/principal-component-analysis/</a:t>
            </a:r>
            <a:r>
              <a:rPr lang="en-US" dirty="0"/>
              <a:t> </a:t>
            </a:r>
          </a:p>
          <a:p>
            <a:endParaRPr lang="en-US" dirty="0"/>
          </a:p>
        </p:txBody>
      </p:sp>
      <p:sp>
        <p:nvSpPr>
          <p:cNvPr id="4" name="Title 3">
            <a:extLst>
              <a:ext uri="{FF2B5EF4-FFF2-40B4-BE49-F238E27FC236}">
                <a16:creationId xmlns:a16="http://schemas.microsoft.com/office/drawing/2014/main" id="{152804E2-2B28-419C-A4B4-6D11C817B67A}"/>
              </a:ext>
            </a:extLst>
          </p:cNvPr>
          <p:cNvSpPr>
            <a:spLocks noGrp="1"/>
          </p:cNvSpPr>
          <p:nvPr>
            <p:ph type="title"/>
          </p:nvPr>
        </p:nvSpPr>
        <p:spPr/>
        <p:txBody>
          <a:bodyPr/>
          <a:lstStyle/>
          <a:p>
            <a:r>
              <a:rPr lang="en-US" dirty="0"/>
              <a:t>Principal component analysis</a:t>
            </a:r>
          </a:p>
        </p:txBody>
      </p:sp>
    </p:spTree>
    <p:extLst>
      <p:ext uri="{BB962C8B-B14F-4D97-AF65-F5344CB8AC3E}">
        <p14:creationId xmlns:p14="http://schemas.microsoft.com/office/powerpoint/2010/main" val="311657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FE516A4-931A-465C-9058-AD8DBCD34AD7}"/>
              </a:ext>
            </a:extLst>
          </p:cNvPr>
          <p:cNvSpPr>
            <a:spLocks noGrp="1"/>
          </p:cNvSpPr>
          <p:nvPr>
            <p:ph type="body" sz="quarter" idx="17"/>
          </p:nvPr>
        </p:nvSpPr>
        <p:spPr/>
        <p:txBody>
          <a:bodyPr/>
          <a:lstStyle/>
          <a:p>
            <a:r>
              <a:rPr lang="en-US" b="1" dirty="0"/>
              <a:t>Example</a:t>
            </a:r>
          </a:p>
        </p:txBody>
      </p:sp>
      <p:sp>
        <p:nvSpPr>
          <p:cNvPr id="4" name="Title 3">
            <a:extLst>
              <a:ext uri="{FF2B5EF4-FFF2-40B4-BE49-F238E27FC236}">
                <a16:creationId xmlns:a16="http://schemas.microsoft.com/office/drawing/2014/main" id="{152804E2-2B28-419C-A4B4-6D11C817B67A}"/>
              </a:ext>
            </a:extLst>
          </p:cNvPr>
          <p:cNvSpPr>
            <a:spLocks noGrp="1"/>
          </p:cNvSpPr>
          <p:nvPr>
            <p:ph type="title"/>
          </p:nvPr>
        </p:nvSpPr>
        <p:spPr/>
        <p:txBody>
          <a:bodyPr/>
          <a:lstStyle/>
          <a:p>
            <a:r>
              <a:rPr lang="en-US" dirty="0"/>
              <a:t>Principal component analysis</a:t>
            </a:r>
          </a:p>
        </p:txBody>
      </p:sp>
      <p:pic>
        <p:nvPicPr>
          <p:cNvPr id="11266" name="Picture 2">
            <a:extLst>
              <a:ext uri="{FF2B5EF4-FFF2-40B4-BE49-F238E27FC236}">
                <a16:creationId xmlns:a16="http://schemas.microsoft.com/office/drawing/2014/main" id="{406922E9-7505-49C5-99D5-A75B28E93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4515" y="2890571"/>
            <a:ext cx="11218969" cy="6560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04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FE516A4-931A-465C-9058-AD8DBCD34AD7}"/>
              </a:ext>
            </a:extLst>
          </p:cNvPr>
          <p:cNvSpPr>
            <a:spLocks noGrp="1"/>
          </p:cNvSpPr>
          <p:nvPr>
            <p:ph type="body" sz="quarter" idx="17"/>
          </p:nvPr>
        </p:nvSpPr>
        <p:spPr/>
        <p:txBody>
          <a:bodyPr/>
          <a:lstStyle/>
          <a:p>
            <a:r>
              <a:rPr lang="en-US" b="1" dirty="0"/>
              <a:t>Example</a:t>
            </a:r>
          </a:p>
          <a:p>
            <a:r>
              <a:rPr lang="en-US" dirty="0"/>
              <a:t>Determine the axis where there is the most variance</a:t>
            </a:r>
          </a:p>
        </p:txBody>
      </p:sp>
      <p:sp>
        <p:nvSpPr>
          <p:cNvPr id="4" name="Title 3">
            <a:extLst>
              <a:ext uri="{FF2B5EF4-FFF2-40B4-BE49-F238E27FC236}">
                <a16:creationId xmlns:a16="http://schemas.microsoft.com/office/drawing/2014/main" id="{152804E2-2B28-419C-A4B4-6D11C817B67A}"/>
              </a:ext>
            </a:extLst>
          </p:cNvPr>
          <p:cNvSpPr>
            <a:spLocks noGrp="1"/>
          </p:cNvSpPr>
          <p:nvPr>
            <p:ph type="title"/>
          </p:nvPr>
        </p:nvSpPr>
        <p:spPr/>
        <p:txBody>
          <a:bodyPr/>
          <a:lstStyle/>
          <a:p>
            <a:r>
              <a:rPr lang="en-US" dirty="0"/>
              <a:t>Principal component analysis</a:t>
            </a:r>
          </a:p>
        </p:txBody>
      </p:sp>
      <p:pic>
        <p:nvPicPr>
          <p:cNvPr id="11266" name="Picture 2">
            <a:extLst>
              <a:ext uri="{FF2B5EF4-FFF2-40B4-BE49-F238E27FC236}">
                <a16:creationId xmlns:a16="http://schemas.microsoft.com/office/drawing/2014/main" id="{406922E9-7505-49C5-99D5-A75B28E93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4515" y="3306207"/>
            <a:ext cx="11218969" cy="656073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3C575F18-09A0-4A9B-B039-4E900226BAC2}"/>
              </a:ext>
            </a:extLst>
          </p:cNvPr>
          <p:cNvCxnSpPr>
            <a:cxnSpLocks/>
          </p:cNvCxnSpPr>
          <p:nvPr/>
        </p:nvCxnSpPr>
        <p:spPr>
          <a:xfrm flipV="1">
            <a:off x="4904509" y="4106487"/>
            <a:ext cx="9094124" cy="3940233"/>
          </a:xfrm>
          <a:prstGeom prst="line">
            <a:avLst/>
          </a:prstGeom>
          <a:ln w="76200">
            <a:solidFill>
              <a:srgbClr val="FFC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0532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FE516A4-931A-465C-9058-AD8DBCD34AD7}"/>
              </a:ext>
            </a:extLst>
          </p:cNvPr>
          <p:cNvSpPr>
            <a:spLocks noGrp="1"/>
          </p:cNvSpPr>
          <p:nvPr>
            <p:ph type="body" sz="quarter" idx="17"/>
          </p:nvPr>
        </p:nvSpPr>
        <p:spPr/>
        <p:txBody>
          <a:bodyPr/>
          <a:lstStyle/>
          <a:p>
            <a:r>
              <a:rPr lang="en-US" b="1" dirty="0"/>
              <a:t>Example</a:t>
            </a:r>
          </a:p>
          <a:p>
            <a:r>
              <a:rPr lang="en-US" dirty="0"/>
              <a:t>This axis becomes principal component 1. The perpendicular axis becomes principal component 2. This can also be scaled up to higher dimensions.</a:t>
            </a:r>
          </a:p>
        </p:txBody>
      </p:sp>
      <p:sp>
        <p:nvSpPr>
          <p:cNvPr id="4" name="Title 3">
            <a:extLst>
              <a:ext uri="{FF2B5EF4-FFF2-40B4-BE49-F238E27FC236}">
                <a16:creationId xmlns:a16="http://schemas.microsoft.com/office/drawing/2014/main" id="{152804E2-2B28-419C-A4B4-6D11C817B67A}"/>
              </a:ext>
            </a:extLst>
          </p:cNvPr>
          <p:cNvSpPr>
            <a:spLocks noGrp="1"/>
          </p:cNvSpPr>
          <p:nvPr>
            <p:ph type="title"/>
          </p:nvPr>
        </p:nvSpPr>
        <p:spPr/>
        <p:txBody>
          <a:bodyPr/>
          <a:lstStyle/>
          <a:p>
            <a:r>
              <a:rPr lang="en-US" dirty="0"/>
              <a:t>Principal component analysis</a:t>
            </a:r>
          </a:p>
        </p:txBody>
      </p:sp>
      <p:pic>
        <p:nvPicPr>
          <p:cNvPr id="11266" name="Picture 2">
            <a:extLst>
              <a:ext uri="{FF2B5EF4-FFF2-40B4-BE49-F238E27FC236}">
                <a16:creationId xmlns:a16="http://schemas.microsoft.com/office/drawing/2014/main" id="{406922E9-7505-49C5-99D5-A75B28E93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4515" y="3688590"/>
            <a:ext cx="11218969" cy="656073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3C575F18-09A0-4A9B-B039-4E900226BAC2}"/>
              </a:ext>
            </a:extLst>
          </p:cNvPr>
          <p:cNvCxnSpPr>
            <a:cxnSpLocks/>
          </p:cNvCxnSpPr>
          <p:nvPr/>
        </p:nvCxnSpPr>
        <p:spPr>
          <a:xfrm flipV="1">
            <a:off x="4904509" y="4488870"/>
            <a:ext cx="9094124" cy="3940233"/>
          </a:xfrm>
          <a:prstGeom prst="line">
            <a:avLst/>
          </a:prstGeom>
          <a:ln w="76200">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6" name="Straight Arrow Connector 5">
            <a:extLst>
              <a:ext uri="{FF2B5EF4-FFF2-40B4-BE49-F238E27FC236}">
                <a16:creationId xmlns:a16="http://schemas.microsoft.com/office/drawing/2014/main" id="{A632E359-2D5A-47A1-9BE0-D819C1A4CB59}"/>
              </a:ext>
            </a:extLst>
          </p:cNvPr>
          <p:cNvCxnSpPr>
            <a:cxnSpLocks/>
          </p:cNvCxnSpPr>
          <p:nvPr/>
        </p:nvCxnSpPr>
        <p:spPr>
          <a:xfrm flipV="1">
            <a:off x="8286750" y="6153150"/>
            <a:ext cx="1864519" cy="804863"/>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DC486E-3B71-46D8-98C1-EE08C975A16C}"/>
              </a:ext>
            </a:extLst>
          </p:cNvPr>
          <p:cNvSpPr txBox="1"/>
          <p:nvPr/>
        </p:nvSpPr>
        <p:spPr>
          <a:xfrm>
            <a:off x="8872129" y="6681068"/>
            <a:ext cx="744114" cy="523220"/>
          </a:xfrm>
          <a:prstGeom prst="rect">
            <a:avLst/>
          </a:prstGeom>
          <a:noFill/>
        </p:spPr>
        <p:txBody>
          <a:bodyPr wrap="none" rtlCol="0">
            <a:spAutoFit/>
          </a:bodyPr>
          <a:lstStyle/>
          <a:p>
            <a:r>
              <a:rPr lang="en-US" sz="2800" dirty="0">
                <a:solidFill>
                  <a:srgbClr val="00B050"/>
                </a:solidFill>
              </a:rPr>
              <a:t>PC1</a:t>
            </a:r>
          </a:p>
        </p:txBody>
      </p:sp>
      <p:sp>
        <p:nvSpPr>
          <p:cNvPr id="11" name="TextBox 10">
            <a:extLst>
              <a:ext uri="{FF2B5EF4-FFF2-40B4-BE49-F238E27FC236}">
                <a16:creationId xmlns:a16="http://schemas.microsoft.com/office/drawing/2014/main" id="{A8F67471-8211-4717-AF34-AEB33CA3A4F5}"/>
              </a:ext>
            </a:extLst>
          </p:cNvPr>
          <p:cNvSpPr txBox="1"/>
          <p:nvPr/>
        </p:nvSpPr>
        <p:spPr>
          <a:xfrm>
            <a:off x="8286750" y="6105008"/>
            <a:ext cx="744114" cy="523220"/>
          </a:xfrm>
          <a:prstGeom prst="rect">
            <a:avLst/>
          </a:prstGeom>
          <a:noFill/>
        </p:spPr>
        <p:txBody>
          <a:bodyPr wrap="none" rtlCol="0">
            <a:spAutoFit/>
          </a:bodyPr>
          <a:lstStyle/>
          <a:p>
            <a:r>
              <a:rPr lang="en-US" sz="2800" dirty="0">
                <a:solidFill>
                  <a:srgbClr val="7030A0"/>
                </a:solidFill>
              </a:rPr>
              <a:t>PC2</a:t>
            </a:r>
          </a:p>
        </p:txBody>
      </p:sp>
      <p:cxnSp>
        <p:nvCxnSpPr>
          <p:cNvPr id="12" name="Straight Arrow Connector 11">
            <a:extLst>
              <a:ext uri="{FF2B5EF4-FFF2-40B4-BE49-F238E27FC236}">
                <a16:creationId xmlns:a16="http://schemas.microsoft.com/office/drawing/2014/main" id="{C4E0A8E4-AAE1-4492-821B-2CD9B190ABD4}"/>
              </a:ext>
            </a:extLst>
          </p:cNvPr>
          <p:cNvCxnSpPr>
            <a:cxnSpLocks/>
          </p:cNvCxnSpPr>
          <p:nvPr/>
        </p:nvCxnSpPr>
        <p:spPr>
          <a:xfrm rot="16200000" flipV="1">
            <a:off x="7821611" y="6461749"/>
            <a:ext cx="716756" cy="307182"/>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86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FE516A4-931A-465C-9058-AD8DBCD34AD7}"/>
              </a:ext>
            </a:extLst>
          </p:cNvPr>
          <p:cNvSpPr>
            <a:spLocks noGrp="1"/>
          </p:cNvSpPr>
          <p:nvPr>
            <p:ph type="body" sz="quarter" idx="17"/>
          </p:nvPr>
        </p:nvSpPr>
        <p:spPr/>
        <p:txBody>
          <a:bodyPr/>
          <a:lstStyle/>
          <a:p>
            <a:r>
              <a:rPr lang="en-US" b="1" dirty="0"/>
              <a:t>Example</a:t>
            </a:r>
          </a:p>
          <a:p>
            <a:r>
              <a:rPr lang="en-US" dirty="0"/>
              <a:t>The axis is determined based on the smallest SSE.</a:t>
            </a:r>
          </a:p>
          <a:p>
            <a:r>
              <a:rPr lang="en-US" dirty="0"/>
              <a:t>Note: Linear regression: sum of least squares</a:t>
            </a:r>
          </a:p>
        </p:txBody>
      </p:sp>
      <p:sp>
        <p:nvSpPr>
          <p:cNvPr id="4" name="Title 3">
            <a:extLst>
              <a:ext uri="{FF2B5EF4-FFF2-40B4-BE49-F238E27FC236}">
                <a16:creationId xmlns:a16="http://schemas.microsoft.com/office/drawing/2014/main" id="{152804E2-2B28-419C-A4B4-6D11C817B67A}"/>
              </a:ext>
            </a:extLst>
          </p:cNvPr>
          <p:cNvSpPr>
            <a:spLocks noGrp="1"/>
          </p:cNvSpPr>
          <p:nvPr>
            <p:ph type="title"/>
          </p:nvPr>
        </p:nvSpPr>
        <p:spPr/>
        <p:txBody>
          <a:bodyPr/>
          <a:lstStyle/>
          <a:p>
            <a:r>
              <a:rPr lang="en-US" dirty="0"/>
              <a:t>Principal component analysis</a:t>
            </a:r>
          </a:p>
        </p:txBody>
      </p:sp>
      <p:pic>
        <p:nvPicPr>
          <p:cNvPr id="13" name="Picture 2">
            <a:extLst>
              <a:ext uri="{FF2B5EF4-FFF2-40B4-BE49-F238E27FC236}">
                <a16:creationId xmlns:a16="http://schemas.microsoft.com/office/drawing/2014/main" id="{D1A1F93B-0AB5-4345-A81E-4E8F998AEC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2052" y="3969165"/>
            <a:ext cx="10723578" cy="6317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944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E17C4-771C-459C-911A-99BF73E33F03}"/>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Unlabeled training set</a:t>
            </a:r>
          </a:p>
          <a:p>
            <a:pPr marL="571500" indent="-571500">
              <a:buFont typeface="Arial" panose="020B0604020202020204" pitchFamily="34" charset="0"/>
              <a:buChar char="•"/>
            </a:pPr>
            <a:r>
              <a:rPr lang="en-US" dirty="0"/>
              <a:t>No “correct” answers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4</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Unsupervised learning</a:t>
            </a:r>
          </a:p>
        </p:txBody>
      </p:sp>
      <p:pic>
        <p:nvPicPr>
          <p:cNvPr id="1026" name="Picture 2">
            <a:extLst>
              <a:ext uri="{FF2B5EF4-FFF2-40B4-BE49-F238E27FC236}">
                <a16:creationId xmlns:a16="http://schemas.microsoft.com/office/drawing/2014/main" id="{E7BF7C5B-B845-4286-859D-272EABBAC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411" y="3806975"/>
            <a:ext cx="14990244" cy="5773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2082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FE516A4-931A-465C-9058-AD8DBCD34AD7}"/>
              </a:ext>
            </a:extLst>
          </p:cNvPr>
          <p:cNvSpPr>
            <a:spLocks noGrp="1"/>
          </p:cNvSpPr>
          <p:nvPr>
            <p:ph type="body" sz="quarter" idx="17"/>
          </p:nvPr>
        </p:nvSpPr>
        <p:spPr/>
        <p:txBody>
          <a:bodyPr/>
          <a:lstStyle/>
          <a:p>
            <a:r>
              <a:rPr lang="en-US" b="1" dirty="0"/>
              <a:t>Example</a:t>
            </a:r>
          </a:p>
          <a:p>
            <a:r>
              <a:rPr lang="en-US" dirty="0"/>
              <a:t>Rotate to this axis and scale it so that the points are centered around 0,0</a:t>
            </a:r>
          </a:p>
        </p:txBody>
      </p:sp>
      <p:sp>
        <p:nvSpPr>
          <p:cNvPr id="4" name="Title 3">
            <a:extLst>
              <a:ext uri="{FF2B5EF4-FFF2-40B4-BE49-F238E27FC236}">
                <a16:creationId xmlns:a16="http://schemas.microsoft.com/office/drawing/2014/main" id="{152804E2-2B28-419C-A4B4-6D11C817B67A}"/>
              </a:ext>
            </a:extLst>
          </p:cNvPr>
          <p:cNvSpPr>
            <a:spLocks noGrp="1"/>
          </p:cNvSpPr>
          <p:nvPr>
            <p:ph type="title"/>
          </p:nvPr>
        </p:nvSpPr>
        <p:spPr/>
        <p:txBody>
          <a:bodyPr/>
          <a:lstStyle/>
          <a:p>
            <a:r>
              <a:rPr lang="en-US" dirty="0"/>
              <a:t>Principal component analysis</a:t>
            </a:r>
          </a:p>
        </p:txBody>
      </p:sp>
      <p:pic>
        <p:nvPicPr>
          <p:cNvPr id="13" name="Picture 2">
            <a:extLst>
              <a:ext uri="{FF2B5EF4-FFF2-40B4-BE49-F238E27FC236}">
                <a16:creationId xmlns:a16="http://schemas.microsoft.com/office/drawing/2014/main" id="{D1A1F93B-0AB5-4345-A81E-4E8F998AEC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2211" y="3969165"/>
            <a:ext cx="10723578" cy="6317835"/>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C3C13B7A-B66E-458A-AB50-F236CE0CF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2211" y="3677947"/>
            <a:ext cx="10789721" cy="6469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66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1560000">
                                      <p:cBhvr>
                                        <p:cTn id="6" dur="2000" fill="hold"/>
                                        <p:tgtEl>
                                          <p:spTgt spid="13"/>
                                        </p:tgtEl>
                                        <p:attrNameLst>
                                          <p:attrName>r</p:attrName>
                                        </p:attrNameLst>
                                      </p:cBhvr>
                                    </p:animRot>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3314"/>
                                        </p:tgtEl>
                                        <p:attrNameLst>
                                          <p:attrName>style.visibility</p:attrName>
                                        </p:attrNameLst>
                                      </p:cBhvr>
                                      <p:to>
                                        <p:strVal val="visible"/>
                                      </p:to>
                                    </p:set>
                                    <p:animEffect transition="in" filter="fade">
                                      <p:cBhvr>
                                        <p:cTn id="10" dur="500"/>
                                        <p:tgtEl>
                                          <p:spTgt spid="13314"/>
                                        </p:tgtEl>
                                      </p:cBhvr>
                                    </p:animEffect>
                                  </p:childTnLst>
                                </p:cTn>
                              </p:par>
                              <p:par>
                                <p:cTn id="11" presetID="10" presetClass="exit" presetSubtype="0" fill="hold" nodeType="with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FE516A4-931A-465C-9058-AD8DBCD34AD7}"/>
              </a:ext>
            </a:extLst>
          </p:cNvPr>
          <p:cNvSpPr>
            <a:spLocks noGrp="1"/>
          </p:cNvSpPr>
          <p:nvPr>
            <p:ph type="body" sz="quarter" idx="17"/>
          </p:nvPr>
        </p:nvSpPr>
        <p:spPr/>
        <p:txBody>
          <a:bodyPr/>
          <a:lstStyle/>
          <a:p>
            <a:r>
              <a:rPr lang="en-US" b="1" dirty="0"/>
              <a:t>Example</a:t>
            </a:r>
          </a:p>
          <a:p>
            <a:r>
              <a:rPr lang="en-US" dirty="0"/>
              <a:t>Rotate to this axis and scale it so that the points are centered around 0,0</a:t>
            </a:r>
          </a:p>
        </p:txBody>
      </p:sp>
      <p:sp>
        <p:nvSpPr>
          <p:cNvPr id="4" name="Title 3">
            <a:extLst>
              <a:ext uri="{FF2B5EF4-FFF2-40B4-BE49-F238E27FC236}">
                <a16:creationId xmlns:a16="http://schemas.microsoft.com/office/drawing/2014/main" id="{152804E2-2B28-419C-A4B4-6D11C817B67A}"/>
              </a:ext>
            </a:extLst>
          </p:cNvPr>
          <p:cNvSpPr>
            <a:spLocks noGrp="1"/>
          </p:cNvSpPr>
          <p:nvPr>
            <p:ph type="title"/>
          </p:nvPr>
        </p:nvSpPr>
        <p:spPr/>
        <p:txBody>
          <a:bodyPr/>
          <a:lstStyle/>
          <a:p>
            <a:r>
              <a:rPr lang="en-US" dirty="0"/>
              <a:t>Principal component analysis</a:t>
            </a:r>
          </a:p>
        </p:txBody>
      </p:sp>
      <p:pic>
        <p:nvPicPr>
          <p:cNvPr id="13" name="Picture 2">
            <a:extLst>
              <a:ext uri="{FF2B5EF4-FFF2-40B4-BE49-F238E27FC236}">
                <a16:creationId xmlns:a16="http://schemas.microsoft.com/office/drawing/2014/main" id="{D1A1F93B-0AB5-4345-A81E-4E8F998AEC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2211" y="3969165"/>
            <a:ext cx="10723578" cy="6317835"/>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C3C13B7A-B66E-458A-AB50-F236CE0CF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2211" y="3677947"/>
            <a:ext cx="10789721" cy="6469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07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1560000">
                                      <p:cBhvr>
                                        <p:cTn id="6" dur="2000" fill="hold"/>
                                        <p:tgtEl>
                                          <p:spTgt spid="13"/>
                                        </p:tgtEl>
                                        <p:attrNameLst>
                                          <p:attrName>r</p:attrName>
                                        </p:attrNameLst>
                                      </p:cBhvr>
                                    </p:animRot>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3314"/>
                                        </p:tgtEl>
                                        <p:attrNameLst>
                                          <p:attrName>style.visibility</p:attrName>
                                        </p:attrNameLst>
                                      </p:cBhvr>
                                      <p:to>
                                        <p:strVal val="visible"/>
                                      </p:to>
                                    </p:set>
                                    <p:animEffect transition="in" filter="fade">
                                      <p:cBhvr>
                                        <p:cTn id="10" dur="500"/>
                                        <p:tgtEl>
                                          <p:spTgt spid="13314"/>
                                        </p:tgtEl>
                                      </p:cBhvr>
                                    </p:animEffect>
                                  </p:childTnLst>
                                </p:cTn>
                              </p:par>
                              <p:par>
                                <p:cTn id="11" presetID="10" presetClass="exit" presetSubtype="0" fill="hold" nodeType="with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FE516A4-931A-465C-9058-AD8DBCD34AD7}"/>
              </a:ext>
            </a:extLst>
          </p:cNvPr>
          <p:cNvSpPr>
            <a:spLocks noGrp="1"/>
          </p:cNvSpPr>
          <p:nvPr>
            <p:ph type="body" sz="quarter" idx="17"/>
          </p:nvPr>
        </p:nvSpPr>
        <p:spPr/>
        <p:txBody>
          <a:bodyPr/>
          <a:lstStyle/>
          <a:p>
            <a:r>
              <a:rPr lang="en-US" b="1" dirty="0"/>
              <a:t>Reconstruction of data using PCA</a:t>
            </a:r>
          </a:p>
          <a:p>
            <a:pPr marL="571500" indent="-571500">
              <a:buFont typeface="Arial" panose="020B0604020202020204" pitchFamily="34" charset="0"/>
              <a:buChar char="•"/>
            </a:pPr>
            <a:r>
              <a:rPr lang="en-US" dirty="0"/>
              <a:t>Each principal component is basically a measurement of how much each features should be counted.</a:t>
            </a:r>
          </a:p>
          <a:p>
            <a:pPr marL="571500" indent="-571500">
              <a:buFont typeface="Arial" panose="020B0604020202020204" pitchFamily="34" charset="0"/>
              <a:buChar char="•"/>
            </a:pPr>
            <a:r>
              <a:rPr lang="en-US" dirty="0"/>
              <a:t>E.g., MNIST has 784 pixels =&gt; reduce them to 10 components</a:t>
            </a:r>
          </a:p>
          <a:p>
            <a:pPr marL="1257300" lvl="1" indent="-571500">
              <a:buFont typeface="Arial" panose="020B0604020202020204" pitchFamily="34" charset="0"/>
              <a:buChar char="•"/>
            </a:pPr>
            <a:r>
              <a:rPr lang="en-US" dirty="0"/>
              <a:t>Each component has 784 values representing how much each pixels is important for the component</a:t>
            </a:r>
          </a:p>
          <a:p>
            <a:endParaRPr lang="en-US" dirty="0"/>
          </a:p>
        </p:txBody>
      </p:sp>
      <p:sp>
        <p:nvSpPr>
          <p:cNvPr id="4" name="Title 3">
            <a:extLst>
              <a:ext uri="{FF2B5EF4-FFF2-40B4-BE49-F238E27FC236}">
                <a16:creationId xmlns:a16="http://schemas.microsoft.com/office/drawing/2014/main" id="{152804E2-2B28-419C-A4B4-6D11C817B67A}"/>
              </a:ext>
            </a:extLst>
          </p:cNvPr>
          <p:cNvSpPr>
            <a:spLocks noGrp="1"/>
          </p:cNvSpPr>
          <p:nvPr>
            <p:ph type="title"/>
          </p:nvPr>
        </p:nvSpPr>
        <p:spPr/>
        <p:txBody>
          <a:bodyPr/>
          <a:lstStyle/>
          <a:p>
            <a:r>
              <a:rPr lang="en-US" dirty="0"/>
              <a:t>Principal component analysis</a:t>
            </a:r>
          </a:p>
        </p:txBody>
      </p:sp>
      <p:pic>
        <p:nvPicPr>
          <p:cNvPr id="3" name="Picture 2">
            <a:extLst>
              <a:ext uri="{FF2B5EF4-FFF2-40B4-BE49-F238E27FC236}">
                <a16:creationId xmlns:a16="http://schemas.microsoft.com/office/drawing/2014/main" id="{1A3C882F-C7D8-4763-BE78-0D4FBACF381C}"/>
              </a:ext>
            </a:extLst>
          </p:cNvPr>
          <p:cNvPicPr>
            <a:picLocks noChangeAspect="1"/>
          </p:cNvPicPr>
          <p:nvPr/>
        </p:nvPicPr>
        <p:blipFill>
          <a:blip r:embed="rId2"/>
          <a:stretch>
            <a:fillRect/>
          </a:stretch>
        </p:blipFill>
        <p:spPr>
          <a:xfrm>
            <a:off x="3430665" y="6200205"/>
            <a:ext cx="9631119" cy="4086795"/>
          </a:xfrm>
          <a:prstGeom prst="rect">
            <a:avLst/>
          </a:prstGeom>
        </p:spPr>
      </p:pic>
    </p:spTree>
    <p:extLst>
      <p:ext uri="{BB962C8B-B14F-4D97-AF65-F5344CB8AC3E}">
        <p14:creationId xmlns:p14="http://schemas.microsoft.com/office/powerpoint/2010/main" val="5980247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FE516A4-931A-465C-9058-AD8DBCD34AD7}"/>
              </a:ext>
            </a:extLst>
          </p:cNvPr>
          <p:cNvSpPr>
            <a:spLocks noGrp="1"/>
          </p:cNvSpPr>
          <p:nvPr>
            <p:ph type="body" sz="quarter" idx="17"/>
          </p:nvPr>
        </p:nvSpPr>
        <p:spPr/>
        <p:txBody>
          <a:bodyPr/>
          <a:lstStyle/>
          <a:p>
            <a:r>
              <a:rPr lang="en-US" b="1" dirty="0"/>
              <a:t>Reconstruction of data using PCA</a:t>
            </a:r>
          </a:p>
          <a:p>
            <a:pPr marL="571500" indent="-571500">
              <a:buFont typeface="Arial" panose="020B0604020202020204" pitchFamily="34" charset="0"/>
              <a:buChar char="•"/>
            </a:pPr>
            <a:r>
              <a:rPr lang="en-US" dirty="0"/>
              <a:t>We can also create an image out of these principal component values</a:t>
            </a:r>
          </a:p>
          <a:p>
            <a:pPr marL="1257300" lvl="1" indent="-571500">
              <a:buFont typeface="Arial" panose="020B0604020202020204" pitchFamily="34" charset="0"/>
              <a:buChar char="•"/>
            </a:pPr>
            <a:r>
              <a:rPr lang="en-US" dirty="0"/>
              <a:t>This we call “</a:t>
            </a:r>
            <a:r>
              <a:rPr lang="en-US" dirty="0" err="1"/>
              <a:t>eigendigits</a:t>
            </a:r>
            <a:r>
              <a:rPr lang="en-US" dirty="0"/>
              <a:t>” (for face recognition this would be eigenfaces)</a:t>
            </a:r>
          </a:p>
          <a:p>
            <a:endParaRPr lang="en-US" dirty="0"/>
          </a:p>
        </p:txBody>
      </p:sp>
      <p:sp>
        <p:nvSpPr>
          <p:cNvPr id="4" name="Title 3">
            <a:extLst>
              <a:ext uri="{FF2B5EF4-FFF2-40B4-BE49-F238E27FC236}">
                <a16:creationId xmlns:a16="http://schemas.microsoft.com/office/drawing/2014/main" id="{152804E2-2B28-419C-A4B4-6D11C817B67A}"/>
              </a:ext>
            </a:extLst>
          </p:cNvPr>
          <p:cNvSpPr>
            <a:spLocks noGrp="1"/>
          </p:cNvSpPr>
          <p:nvPr>
            <p:ph type="title"/>
          </p:nvPr>
        </p:nvSpPr>
        <p:spPr/>
        <p:txBody>
          <a:bodyPr/>
          <a:lstStyle/>
          <a:p>
            <a:r>
              <a:rPr lang="en-US" dirty="0"/>
              <a:t>Principal component analysis</a:t>
            </a:r>
          </a:p>
        </p:txBody>
      </p:sp>
      <p:pic>
        <p:nvPicPr>
          <p:cNvPr id="1026" name="Picture 2">
            <a:extLst>
              <a:ext uri="{FF2B5EF4-FFF2-40B4-BE49-F238E27FC236}">
                <a16:creationId xmlns:a16="http://schemas.microsoft.com/office/drawing/2014/main" id="{4EA3E6D7-6226-4F64-AA55-537E819D1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40" y="4456201"/>
            <a:ext cx="16678967" cy="4941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813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FE516A4-931A-465C-9058-AD8DBCD34AD7}"/>
              </a:ext>
            </a:extLst>
          </p:cNvPr>
          <p:cNvSpPr>
            <a:spLocks noGrp="1"/>
          </p:cNvSpPr>
          <p:nvPr>
            <p:ph type="body" sz="quarter" idx="17"/>
          </p:nvPr>
        </p:nvSpPr>
        <p:spPr/>
        <p:txBody>
          <a:bodyPr/>
          <a:lstStyle/>
          <a:p>
            <a:r>
              <a:rPr lang="en-US" b="1" dirty="0"/>
              <a:t>Reconstruction of data using PCA</a:t>
            </a:r>
          </a:p>
          <a:p>
            <a:pPr marL="571500" indent="-571500">
              <a:buFont typeface="Arial" panose="020B0604020202020204" pitchFamily="34" charset="0"/>
              <a:buChar char="•"/>
            </a:pPr>
            <a:r>
              <a:rPr lang="en-US" dirty="0"/>
              <a:t>Using the principal components of a specific image, we can reconstruct the original digit.</a:t>
            </a:r>
          </a:p>
          <a:p>
            <a:pPr marL="571500" indent="-571500">
              <a:buFont typeface="Arial" panose="020B0604020202020204" pitchFamily="34" charset="0"/>
              <a:buChar char="•"/>
            </a:pPr>
            <a:r>
              <a:rPr lang="en-US" dirty="0"/>
              <a:t>E.g., </a:t>
            </a:r>
            <a:r>
              <a:rPr lang="en-US" dirty="0" err="1"/>
              <a:t>PCA_features</a:t>
            </a:r>
            <a:r>
              <a:rPr lang="en-US" dirty="0"/>
              <a:t> = [-662, -699, 183, 121, -81, 489, -683, 85, 349, 202]</a:t>
            </a:r>
          </a:p>
          <a:p>
            <a:endParaRPr lang="en-US" dirty="0"/>
          </a:p>
        </p:txBody>
      </p:sp>
      <p:sp>
        <p:nvSpPr>
          <p:cNvPr id="4" name="Title 3">
            <a:extLst>
              <a:ext uri="{FF2B5EF4-FFF2-40B4-BE49-F238E27FC236}">
                <a16:creationId xmlns:a16="http://schemas.microsoft.com/office/drawing/2014/main" id="{152804E2-2B28-419C-A4B4-6D11C817B67A}"/>
              </a:ext>
            </a:extLst>
          </p:cNvPr>
          <p:cNvSpPr>
            <a:spLocks noGrp="1"/>
          </p:cNvSpPr>
          <p:nvPr>
            <p:ph type="title"/>
          </p:nvPr>
        </p:nvSpPr>
        <p:spPr/>
        <p:txBody>
          <a:bodyPr/>
          <a:lstStyle/>
          <a:p>
            <a:r>
              <a:rPr lang="en-US" dirty="0"/>
              <a:t>Principal component analysis</a:t>
            </a:r>
          </a:p>
        </p:txBody>
      </p:sp>
      <p:pic>
        <p:nvPicPr>
          <p:cNvPr id="2050" name="Picture 2">
            <a:extLst>
              <a:ext uri="{FF2B5EF4-FFF2-40B4-BE49-F238E27FC236}">
                <a16:creationId xmlns:a16="http://schemas.microsoft.com/office/drawing/2014/main" id="{53729295-FFB0-4BF5-89F6-5CD0B2CE19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975" y="4737720"/>
            <a:ext cx="15640050" cy="496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29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FE516A4-931A-465C-9058-AD8DBCD34AD7}"/>
              </a:ext>
            </a:extLst>
          </p:cNvPr>
          <p:cNvSpPr>
            <a:spLocks noGrp="1"/>
          </p:cNvSpPr>
          <p:nvPr>
            <p:ph type="body" sz="quarter" idx="17"/>
          </p:nvPr>
        </p:nvSpPr>
        <p:spPr/>
        <p:txBody>
          <a:bodyPr/>
          <a:lstStyle/>
          <a:p>
            <a:r>
              <a:rPr lang="en-US" b="1" dirty="0"/>
              <a:t>Reconstruction of data using PCA</a:t>
            </a:r>
          </a:p>
          <a:p>
            <a:pPr marL="571500" indent="-571500">
              <a:buFont typeface="Arial" panose="020B0604020202020204" pitchFamily="34" charset="0"/>
              <a:buChar char="•"/>
            </a:pPr>
            <a:r>
              <a:rPr lang="en-US" dirty="0"/>
              <a:t>Using the principal components of a specific image, we can reconstruct the original digit.</a:t>
            </a:r>
          </a:p>
          <a:p>
            <a:pPr marL="571500" indent="-571500">
              <a:buFont typeface="Arial" panose="020B0604020202020204" pitchFamily="34" charset="0"/>
              <a:buChar char="•"/>
            </a:pPr>
            <a:r>
              <a:rPr lang="en-US" dirty="0"/>
              <a:t>E.g., </a:t>
            </a:r>
            <a:r>
              <a:rPr lang="en-US" dirty="0" err="1"/>
              <a:t>PCA_features</a:t>
            </a:r>
            <a:r>
              <a:rPr lang="en-US" dirty="0"/>
              <a:t> = [-662, -699, 183, 121, -81, 489, -683, 85, 349, 202]</a:t>
            </a:r>
          </a:p>
          <a:p>
            <a:endParaRPr lang="en-US" dirty="0"/>
          </a:p>
        </p:txBody>
      </p:sp>
      <p:sp>
        <p:nvSpPr>
          <p:cNvPr id="4" name="Title 3">
            <a:extLst>
              <a:ext uri="{FF2B5EF4-FFF2-40B4-BE49-F238E27FC236}">
                <a16:creationId xmlns:a16="http://schemas.microsoft.com/office/drawing/2014/main" id="{152804E2-2B28-419C-A4B4-6D11C817B67A}"/>
              </a:ext>
            </a:extLst>
          </p:cNvPr>
          <p:cNvSpPr>
            <a:spLocks noGrp="1"/>
          </p:cNvSpPr>
          <p:nvPr>
            <p:ph type="title"/>
          </p:nvPr>
        </p:nvSpPr>
        <p:spPr/>
        <p:txBody>
          <a:bodyPr/>
          <a:lstStyle/>
          <a:p>
            <a:r>
              <a:rPr lang="en-US" dirty="0"/>
              <a:t>Principal component analysis</a:t>
            </a:r>
          </a:p>
        </p:txBody>
      </p:sp>
      <p:pic>
        <p:nvPicPr>
          <p:cNvPr id="3074" name="Picture 2">
            <a:extLst>
              <a:ext uri="{FF2B5EF4-FFF2-40B4-BE49-F238E27FC236}">
                <a16:creationId xmlns:a16="http://schemas.microsoft.com/office/drawing/2014/main" id="{0E3F711D-C1B1-4B9E-A49A-B9FA802AB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1471" y="4614146"/>
            <a:ext cx="5518005" cy="5452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61F3701-3D6E-4F75-BB27-48273A46D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8526" y="4614146"/>
            <a:ext cx="5518005" cy="54520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05B2C8D-5A3C-4FB7-875C-BFC4AA05891E}"/>
              </a:ext>
            </a:extLst>
          </p:cNvPr>
          <p:cNvSpPr txBox="1"/>
          <p:nvPr/>
        </p:nvSpPr>
        <p:spPr>
          <a:xfrm>
            <a:off x="13849004" y="8813342"/>
            <a:ext cx="1491114" cy="584775"/>
          </a:xfrm>
          <a:prstGeom prst="rect">
            <a:avLst/>
          </a:prstGeom>
          <a:noFill/>
        </p:spPr>
        <p:txBody>
          <a:bodyPr wrap="none" rtlCol="0">
            <a:spAutoFit/>
          </a:bodyPr>
          <a:lstStyle/>
          <a:p>
            <a:r>
              <a:rPr lang="en-US" sz="3200" dirty="0">
                <a:solidFill>
                  <a:srgbClr val="FF0000"/>
                </a:solidFill>
              </a:rPr>
              <a:t>Original</a:t>
            </a:r>
          </a:p>
        </p:txBody>
      </p:sp>
      <p:sp>
        <p:nvSpPr>
          <p:cNvPr id="8" name="TextBox 7">
            <a:extLst>
              <a:ext uri="{FF2B5EF4-FFF2-40B4-BE49-F238E27FC236}">
                <a16:creationId xmlns:a16="http://schemas.microsoft.com/office/drawing/2014/main" id="{103677BD-707D-4979-88BC-31FBFCB3A0B0}"/>
              </a:ext>
            </a:extLst>
          </p:cNvPr>
          <p:cNvSpPr txBox="1"/>
          <p:nvPr/>
        </p:nvSpPr>
        <p:spPr>
          <a:xfrm>
            <a:off x="5581062" y="8813342"/>
            <a:ext cx="2507225" cy="584775"/>
          </a:xfrm>
          <a:prstGeom prst="rect">
            <a:avLst/>
          </a:prstGeom>
          <a:noFill/>
        </p:spPr>
        <p:txBody>
          <a:bodyPr wrap="none" rtlCol="0">
            <a:spAutoFit/>
          </a:bodyPr>
          <a:lstStyle/>
          <a:p>
            <a:r>
              <a:rPr lang="en-US" sz="3200" dirty="0">
                <a:solidFill>
                  <a:srgbClr val="FF0000"/>
                </a:solidFill>
              </a:rPr>
              <a:t>reconstructed</a:t>
            </a:r>
          </a:p>
        </p:txBody>
      </p:sp>
    </p:spTree>
    <p:extLst>
      <p:ext uri="{BB962C8B-B14F-4D97-AF65-F5344CB8AC3E}">
        <p14:creationId xmlns:p14="http://schemas.microsoft.com/office/powerpoint/2010/main" val="98869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FE516A4-931A-465C-9058-AD8DBCD34AD7}"/>
              </a:ext>
            </a:extLst>
          </p:cNvPr>
          <p:cNvSpPr>
            <a:spLocks noGrp="1"/>
          </p:cNvSpPr>
          <p:nvPr>
            <p:ph type="body" sz="quarter" idx="17"/>
          </p:nvPr>
        </p:nvSpPr>
        <p:spPr/>
        <p:txBody>
          <a:bodyPr/>
          <a:lstStyle/>
          <a:p>
            <a:r>
              <a:rPr lang="en-US" b="1" dirty="0"/>
              <a:t>Determining a good number of principal components</a:t>
            </a:r>
          </a:p>
          <a:p>
            <a:pPr marL="571500" indent="-571500">
              <a:buFont typeface="Arial" panose="020B0604020202020204" pitchFamily="34" charset="0"/>
              <a:buChar char="•"/>
            </a:pPr>
            <a:r>
              <a:rPr lang="en-US" dirty="0"/>
              <a:t>We can plot the explained variance ratio of each PC</a:t>
            </a:r>
          </a:p>
          <a:p>
            <a:pPr marL="571500" indent="-571500">
              <a:buFont typeface="Arial" panose="020B0604020202020204" pitchFamily="34" charset="0"/>
              <a:buChar char="•"/>
            </a:pPr>
            <a:r>
              <a:rPr lang="en-US" dirty="0"/>
              <a:t>We can also plot the cumulative sum of this EVR. </a:t>
            </a:r>
          </a:p>
          <a:p>
            <a:pPr marL="571500" indent="-571500">
              <a:buFont typeface="Arial" panose="020B0604020202020204" pitchFamily="34" charset="0"/>
              <a:buChar char="•"/>
            </a:pPr>
            <a:r>
              <a:rPr lang="en-US" dirty="0"/>
              <a:t>Based on this, we can determine a good cutoff</a:t>
            </a:r>
          </a:p>
          <a:p>
            <a:pPr marL="571500" indent="-571500">
              <a:buFont typeface="Arial" panose="020B0604020202020204" pitchFamily="34" charset="0"/>
              <a:buChar char="•"/>
            </a:pPr>
            <a:endParaRPr lang="en-US" dirty="0"/>
          </a:p>
        </p:txBody>
      </p:sp>
      <p:sp>
        <p:nvSpPr>
          <p:cNvPr id="4" name="Title 3">
            <a:extLst>
              <a:ext uri="{FF2B5EF4-FFF2-40B4-BE49-F238E27FC236}">
                <a16:creationId xmlns:a16="http://schemas.microsoft.com/office/drawing/2014/main" id="{152804E2-2B28-419C-A4B4-6D11C817B67A}"/>
              </a:ext>
            </a:extLst>
          </p:cNvPr>
          <p:cNvSpPr>
            <a:spLocks noGrp="1"/>
          </p:cNvSpPr>
          <p:nvPr>
            <p:ph type="title"/>
          </p:nvPr>
        </p:nvSpPr>
        <p:spPr/>
        <p:txBody>
          <a:bodyPr/>
          <a:lstStyle/>
          <a:p>
            <a:r>
              <a:rPr lang="en-US" dirty="0"/>
              <a:t>Principal component analysis</a:t>
            </a:r>
          </a:p>
        </p:txBody>
      </p:sp>
      <p:pic>
        <p:nvPicPr>
          <p:cNvPr id="4098" name="Picture 2">
            <a:extLst>
              <a:ext uri="{FF2B5EF4-FFF2-40B4-BE49-F238E27FC236}">
                <a16:creationId xmlns:a16="http://schemas.microsoft.com/office/drawing/2014/main" id="{F0E90233-B2BF-4AD5-812B-A1CBC3DFC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9902" y="4994391"/>
            <a:ext cx="9267825"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175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E17C4-771C-459C-911A-99BF73E33F03}"/>
              </a:ext>
            </a:extLst>
          </p:cNvPr>
          <p:cNvSpPr>
            <a:spLocks noGrp="1"/>
          </p:cNvSpPr>
          <p:nvPr>
            <p:ph type="body" sz="quarter" idx="17"/>
          </p:nvPr>
        </p:nvSpPr>
        <p:spPr/>
        <p:txBody>
          <a:bodyPr/>
          <a:lstStyle/>
          <a:p>
            <a:r>
              <a:rPr lang="en-US" b="1" dirty="0"/>
              <a:t>Why?</a:t>
            </a:r>
          </a:p>
          <a:p>
            <a:pPr marL="571500" indent="-571500">
              <a:buFont typeface="Arial" panose="020B0604020202020204" pitchFamily="34" charset="0"/>
              <a:buChar char="•"/>
            </a:pPr>
            <a:r>
              <a:rPr lang="en-US" dirty="0"/>
              <a:t>Find similar data groups (clusters)</a:t>
            </a:r>
          </a:p>
          <a:p>
            <a:pPr marL="571500" indent="-571500">
              <a:buFont typeface="Arial" panose="020B0604020202020204" pitchFamily="34" charset="0"/>
              <a:buChar char="•"/>
            </a:pPr>
            <a:r>
              <a:rPr lang="en-US" dirty="0"/>
              <a:t>Find outliers in data (anomaly detection)</a:t>
            </a:r>
          </a:p>
          <a:p>
            <a:pPr marL="571500" indent="-571500">
              <a:buFont typeface="Arial" panose="020B0604020202020204" pitchFamily="34" charset="0"/>
              <a:buChar char="•"/>
            </a:pPr>
            <a:r>
              <a:rPr lang="en-US" dirty="0"/>
              <a:t>Reduce the amount of data, but keep information (dimensionality reduction)</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5</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Unsupervised learning</a:t>
            </a:r>
          </a:p>
        </p:txBody>
      </p:sp>
      <p:pic>
        <p:nvPicPr>
          <p:cNvPr id="6" name="Picture 2" descr="Bioinformatics hierarchical clustering analyses of gene profiling in... |  Download Scientific Diagram">
            <a:extLst>
              <a:ext uri="{FF2B5EF4-FFF2-40B4-BE49-F238E27FC236}">
                <a16:creationId xmlns:a16="http://schemas.microsoft.com/office/drawing/2014/main" id="{F8DFEAE8-4030-47A3-A55B-405D06E737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28" t="12914" b="23273"/>
          <a:stretch/>
        </p:blipFill>
        <p:spPr bwMode="auto">
          <a:xfrm>
            <a:off x="0" y="4589600"/>
            <a:ext cx="6399549" cy="52849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UCD Bioinformatics Core Workshop">
            <a:extLst>
              <a:ext uri="{FF2B5EF4-FFF2-40B4-BE49-F238E27FC236}">
                <a16:creationId xmlns:a16="http://schemas.microsoft.com/office/drawing/2014/main" id="{3A546AF4-5CB5-4F71-B92D-305B279E9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9439" y="5498187"/>
            <a:ext cx="64008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Outlier Detection — Applied Machine Learning in Python">
            <a:extLst>
              <a:ext uri="{FF2B5EF4-FFF2-40B4-BE49-F238E27FC236}">
                <a16:creationId xmlns:a16="http://schemas.microsoft.com/office/drawing/2014/main" id="{FA8EEF23-DAC9-4F11-B832-44AC5A67D4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7763" y="5442989"/>
            <a:ext cx="5317197" cy="3025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667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E17C4-771C-459C-911A-99BF73E33F03}"/>
              </a:ext>
            </a:extLst>
          </p:cNvPr>
          <p:cNvSpPr>
            <a:spLocks noGrp="1"/>
          </p:cNvSpPr>
          <p:nvPr>
            <p:ph type="body" sz="quarter" idx="17"/>
          </p:nvPr>
        </p:nvSpPr>
        <p:spPr/>
        <p:txBody>
          <a:bodyPr/>
          <a:lstStyle/>
          <a:p>
            <a:r>
              <a:rPr lang="en-US" b="1" dirty="0"/>
              <a:t>Applications</a:t>
            </a:r>
          </a:p>
          <a:p>
            <a:pPr marL="571500" indent="-571500">
              <a:buFont typeface="Arial" panose="020B0604020202020204" pitchFamily="34" charset="0"/>
              <a:buChar char="•"/>
            </a:pPr>
            <a:r>
              <a:rPr lang="en-US" dirty="0"/>
              <a:t>Related search results e.g., Google</a:t>
            </a:r>
          </a:p>
          <a:p>
            <a:pPr marL="571500" indent="-571500">
              <a:buFont typeface="Arial" panose="020B0604020202020204" pitchFamily="34" charset="0"/>
              <a:buChar char="•"/>
            </a:pPr>
            <a:r>
              <a:rPr lang="en-US" dirty="0"/>
              <a:t>Related articles on news sites</a:t>
            </a:r>
          </a:p>
          <a:p>
            <a:pPr marL="571500" indent="-571500">
              <a:buFont typeface="Arial" panose="020B0604020202020204" pitchFamily="34" charset="0"/>
              <a:buChar char="•"/>
            </a:pPr>
            <a:r>
              <a:rPr lang="en-US" dirty="0"/>
              <a:t>Market segmentations</a:t>
            </a:r>
          </a:p>
          <a:p>
            <a:pPr marL="571500" indent="-571500">
              <a:buFont typeface="Arial" panose="020B0604020202020204" pitchFamily="34" charset="0"/>
              <a:buChar char="•"/>
            </a:pPr>
            <a:r>
              <a:rPr lang="en-US" dirty="0"/>
              <a:t>Social media clustering</a:t>
            </a:r>
          </a:p>
          <a:p>
            <a:pPr marL="571500" indent="-571500">
              <a:buFont typeface="Arial" panose="020B0604020202020204" pitchFamily="34" charset="0"/>
              <a:buChar char="•"/>
            </a:pPr>
            <a:r>
              <a:rPr lang="en-US" dirty="0"/>
              <a:t>Image segmentation</a:t>
            </a:r>
          </a:p>
          <a:p>
            <a:pPr marL="571500" indent="-571500">
              <a:buFont typeface="Arial" panose="020B0604020202020204" pitchFamily="34" charset="0"/>
              <a:buChar char="•"/>
            </a:pPr>
            <a:r>
              <a:rPr lang="en-US" dirty="0"/>
              <a:t>Sequence analysis (e.g., homologous gene families, phylogenetic trees)</a:t>
            </a:r>
          </a:p>
          <a:p>
            <a:pPr marL="571500" indent="-571500">
              <a:buFont typeface="Arial" panose="020B0604020202020204" pitchFamily="34" charset="0"/>
              <a:buChar char="•"/>
            </a:pPr>
            <a:r>
              <a:rPr lang="en-US" dirty="0"/>
              <a:t>High throughput genotyping</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6</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Clustering</a:t>
            </a:r>
          </a:p>
        </p:txBody>
      </p:sp>
      <p:pic>
        <p:nvPicPr>
          <p:cNvPr id="1026" name="Picture 2" descr="Can AI Read Chest X-rays like Radiologists? | by David W. Dai | Towards  Data Science">
            <a:extLst>
              <a:ext uri="{FF2B5EF4-FFF2-40B4-BE49-F238E27FC236}">
                <a16:creationId xmlns:a16="http://schemas.microsoft.com/office/drawing/2014/main" id="{3A84F4E2-8F18-43B9-BD7E-7D3725567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4359" y="1818823"/>
            <a:ext cx="7448550" cy="3771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duce Dimensions for Single Cell | by Nikolay Oskolkov | Towards Data  Science">
            <a:extLst>
              <a:ext uri="{FF2B5EF4-FFF2-40B4-BE49-F238E27FC236}">
                <a16:creationId xmlns:a16="http://schemas.microsoft.com/office/drawing/2014/main" id="{589BDB09-D412-432B-9141-59882F9365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8238" y="6584631"/>
            <a:ext cx="5573407" cy="3275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795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21522B-2DF7-4EA9-9F11-6DEB414089B1}"/>
              </a:ext>
            </a:extLst>
          </p:cNvPr>
          <p:cNvCxnSpPr>
            <a:cxnSpLocks/>
          </p:cNvCxnSpPr>
          <p:nvPr/>
        </p:nvCxnSpPr>
        <p:spPr>
          <a:xfrm flipV="1">
            <a:off x="16209829" y="1190625"/>
            <a:ext cx="0" cy="354804"/>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6CAE17C4-771C-459C-911A-99BF73E33F03}"/>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Divide data into groups that “fit” together</a:t>
            </a:r>
          </a:p>
          <a:p>
            <a:pPr marL="571500" indent="-571500">
              <a:buFont typeface="Arial" panose="020B0604020202020204" pitchFamily="34" charset="0"/>
              <a:buChar char="•"/>
            </a:pPr>
            <a:r>
              <a:rPr lang="en-US" dirty="0"/>
              <a:t>Different methods</a:t>
            </a:r>
          </a:p>
          <a:p>
            <a:pPr marL="1257300" lvl="1" indent="-571500">
              <a:buFont typeface="Arial" panose="020B0604020202020204" pitchFamily="34" charset="0"/>
              <a:buChar char="•"/>
            </a:pPr>
            <a:r>
              <a:rPr lang="en-US" dirty="0"/>
              <a:t>Partitioning Methods</a:t>
            </a:r>
          </a:p>
          <a:p>
            <a:pPr marL="1257300" lvl="1" indent="-571500">
              <a:buFont typeface="Arial" panose="020B0604020202020204" pitchFamily="34" charset="0"/>
              <a:buChar char="•"/>
            </a:pPr>
            <a:r>
              <a:rPr lang="en-US" dirty="0"/>
              <a:t>Hierarchical Based Methods</a:t>
            </a:r>
          </a:p>
          <a:p>
            <a:pPr marL="1257300" lvl="1" indent="-571500">
              <a:buFont typeface="Arial" panose="020B0604020202020204" pitchFamily="34" charset="0"/>
              <a:buChar char="•"/>
            </a:pPr>
            <a:r>
              <a:rPr lang="en-US" dirty="0">
                <a:solidFill>
                  <a:schemeClr val="bg2">
                    <a:lumMod val="75000"/>
                  </a:schemeClr>
                </a:solidFill>
              </a:rPr>
              <a:t>Density-Based Methods</a:t>
            </a:r>
          </a:p>
          <a:p>
            <a:pPr marL="1257300" lvl="1" indent="-571500">
              <a:buFont typeface="Arial" panose="020B0604020202020204" pitchFamily="34" charset="0"/>
              <a:buChar char="•"/>
            </a:pPr>
            <a:r>
              <a:rPr lang="en-US" dirty="0">
                <a:solidFill>
                  <a:schemeClr val="bg2">
                    <a:lumMod val="75000"/>
                  </a:schemeClr>
                </a:solidFill>
              </a:rPr>
              <a:t>Grid-based Methods</a:t>
            </a:r>
          </a:p>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7</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Clustering</a:t>
            </a:r>
          </a:p>
        </p:txBody>
      </p:sp>
      <p:pic>
        <p:nvPicPr>
          <p:cNvPr id="9" name="Picture 2" descr="Bioinformatics hierarchical clustering analyses of gene profiling in... |  Download Scientific Diagram">
            <a:extLst>
              <a:ext uri="{FF2B5EF4-FFF2-40B4-BE49-F238E27FC236}">
                <a16:creationId xmlns:a16="http://schemas.microsoft.com/office/drawing/2014/main" id="{F257927F-6B4B-4314-B811-F6DD86DFDC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28" t="12914" b="23273"/>
          <a:stretch/>
        </p:blipFill>
        <p:spPr bwMode="auto">
          <a:xfrm>
            <a:off x="10995943" y="1204060"/>
            <a:ext cx="5209125" cy="43018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494A381-B0BD-4BAA-B244-BAAC81E9B5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4883" y="5404767"/>
            <a:ext cx="6646762" cy="444963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DD771792-381A-4C89-843B-EF5F69E254F9}"/>
              </a:ext>
            </a:extLst>
          </p:cNvPr>
          <p:cNvCxnSpPr>
            <a:cxnSpLocks/>
          </p:cNvCxnSpPr>
          <p:nvPr/>
        </p:nvCxnSpPr>
        <p:spPr>
          <a:xfrm>
            <a:off x="10983111" y="1204060"/>
            <a:ext cx="523478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4CD6670-C485-49BB-81E1-452FF058174B}"/>
              </a:ext>
            </a:extLst>
          </p:cNvPr>
          <p:cNvCxnSpPr>
            <a:cxnSpLocks/>
          </p:cNvCxnSpPr>
          <p:nvPr/>
        </p:nvCxnSpPr>
        <p:spPr>
          <a:xfrm flipV="1">
            <a:off x="10995943" y="1204060"/>
            <a:ext cx="0" cy="341369"/>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1267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E17C4-771C-459C-911A-99BF73E33F03}"/>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Partition the samples into k clusters and each partition forms one cluster</a:t>
            </a:r>
          </a:p>
          <a:p>
            <a:pPr marL="571500" indent="-571500">
              <a:buFont typeface="Arial" panose="020B0604020202020204" pitchFamily="34" charset="0"/>
              <a:buChar char="•"/>
            </a:pPr>
            <a:r>
              <a:rPr lang="en-US" dirty="0"/>
              <a:t>This method is often using the distance between different samples as a partition criterion</a:t>
            </a:r>
          </a:p>
          <a:p>
            <a:pPr marL="571500" indent="-571500">
              <a:buFont typeface="Arial" panose="020B0604020202020204" pitchFamily="34" charset="0"/>
              <a:buChar char="•"/>
            </a:pPr>
            <a:r>
              <a:rPr lang="en-US" dirty="0"/>
              <a:t>E.g., K-means clustering</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8</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Partitioning Methods</a:t>
            </a:r>
          </a:p>
        </p:txBody>
      </p:sp>
    </p:spTree>
    <p:extLst>
      <p:ext uri="{BB962C8B-B14F-4D97-AF65-F5344CB8AC3E}">
        <p14:creationId xmlns:p14="http://schemas.microsoft.com/office/powerpoint/2010/main" val="1732065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AE17C4-771C-459C-911A-99BF73E33F03}"/>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The algorithm will categorize the items into k groups of similarity</a:t>
            </a:r>
          </a:p>
          <a:p>
            <a:pPr marL="571500" indent="-571500">
              <a:buFont typeface="Arial" panose="020B0604020202020204" pitchFamily="34" charset="0"/>
              <a:buChar char="•"/>
            </a:pPr>
            <a:r>
              <a:rPr lang="en-US" dirty="0"/>
              <a:t>To calculate that similarity, the Euclidean distance is used as measurement.</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The algorithm works in three major steps:</a:t>
            </a:r>
          </a:p>
          <a:p>
            <a:pPr marL="1428750" lvl="1" indent="-742950">
              <a:buFont typeface="+mj-lt"/>
              <a:buAutoNum type="arabicPeriod"/>
            </a:pPr>
            <a:r>
              <a:rPr lang="en-US" dirty="0"/>
              <a:t>Initialization centroids</a:t>
            </a:r>
          </a:p>
          <a:p>
            <a:pPr marL="1428750" lvl="1" indent="-742950">
              <a:buFont typeface="+mj-lt"/>
              <a:buAutoNum type="arabicPeriod"/>
            </a:pPr>
            <a:r>
              <a:rPr lang="en-US" dirty="0"/>
              <a:t>Categorizing samples</a:t>
            </a:r>
          </a:p>
          <a:p>
            <a:pPr marL="1428750" lvl="1" indent="-742950">
              <a:buFont typeface="+mj-lt"/>
              <a:buAutoNum type="arabicPeriod"/>
            </a:pPr>
            <a:r>
              <a:rPr lang="en-US" dirty="0"/>
              <a:t>Update centroids</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9</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K-means clustering</a:t>
            </a:r>
          </a:p>
        </p:txBody>
      </p:sp>
      <p:sp>
        <p:nvSpPr>
          <p:cNvPr id="5" name="Arc 4">
            <a:extLst>
              <a:ext uri="{FF2B5EF4-FFF2-40B4-BE49-F238E27FC236}">
                <a16:creationId xmlns:a16="http://schemas.microsoft.com/office/drawing/2014/main" id="{8FC35755-A562-493D-8E7D-8324DA8E358F}"/>
              </a:ext>
            </a:extLst>
          </p:cNvPr>
          <p:cNvSpPr/>
          <p:nvPr/>
        </p:nvSpPr>
        <p:spPr>
          <a:xfrm flipH="1">
            <a:off x="1313410" y="5361042"/>
            <a:ext cx="800748" cy="630355"/>
          </a:xfrm>
          <a:custGeom>
            <a:avLst/>
            <a:gdLst>
              <a:gd name="connsiteX0" fmla="*/ 378719 w 800748"/>
              <a:gd name="connsiteY0" fmla="*/ 461 h 630355"/>
              <a:gd name="connsiteX1" fmla="*/ 725633 w 800748"/>
              <a:gd name="connsiteY1" fmla="*/ 131392 h 630355"/>
              <a:gd name="connsiteX2" fmla="*/ 699531 w 800748"/>
              <a:gd name="connsiteY2" fmla="*/ 524646 h 630355"/>
              <a:gd name="connsiteX3" fmla="*/ 348262 w 800748"/>
              <a:gd name="connsiteY3" fmla="*/ 627674 h 630355"/>
              <a:gd name="connsiteX4" fmla="*/ 400374 w 800748"/>
              <a:gd name="connsiteY4" fmla="*/ 315178 h 630355"/>
              <a:gd name="connsiteX5" fmla="*/ 378719 w 800748"/>
              <a:gd name="connsiteY5" fmla="*/ 461 h 630355"/>
              <a:gd name="connsiteX0" fmla="*/ 378719 w 800748"/>
              <a:gd name="connsiteY0" fmla="*/ 461 h 630355"/>
              <a:gd name="connsiteX1" fmla="*/ 725633 w 800748"/>
              <a:gd name="connsiteY1" fmla="*/ 131392 h 630355"/>
              <a:gd name="connsiteX2" fmla="*/ 699531 w 800748"/>
              <a:gd name="connsiteY2" fmla="*/ 524646 h 630355"/>
              <a:gd name="connsiteX3" fmla="*/ 348262 w 800748"/>
              <a:gd name="connsiteY3" fmla="*/ 627674 h 630355"/>
            </a:gdLst>
            <a:ahLst/>
            <a:cxnLst>
              <a:cxn ang="0">
                <a:pos x="connsiteX0" y="connsiteY0"/>
              </a:cxn>
              <a:cxn ang="0">
                <a:pos x="connsiteX1" y="connsiteY1"/>
              </a:cxn>
              <a:cxn ang="0">
                <a:pos x="connsiteX2" y="connsiteY2"/>
              </a:cxn>
              <a:cxn ang="0">
                <a:pos x="connsiteX3" y="connsiteY3"/>
              </a:cxn>
            </a:cxnLst>
            <a:rect l="l" t="t" r="r" b="b"/>
            <a:pathLst>
              <a:path w="800748" h="630355" stroke="0" extrusionOk="0">
                <a:moveTo>
                  <a:pt x="378719" y="461"/>
                </a:moveTo>
                <a:cubicBezTo>
                  <a:pt x="521472" y="-19520"/>
                  <a:pt x="636565" y="39416"/>
                  <a:pt x="725633" y="131392"/>
                </a:cubicBezTo>
                <a:cubicBezTo>
                  <a:pt x="833021" y="226454"/>
                  <a:pt x="827018" y="414151"/>
                  <a:pt x="699531" y="524646"/>
                </a:cubicBezTo>
                <a:cubicBezTo>
                  <a:pt x="612029" y="615920"/>
                  <a:pt x="463418" y="629503"/>
                  <a:pt x="348262" y="627674"/>
                </a:cubicBezTo>
                <a:cubicBezTo>
                  <a:pt x="371272" y="513958"/>
                  <a:pt x="369481" y="458732"/>
                  <a:pt x="400374" y="315178"/>
                </a:cubicBezTo>
                <a:cubicBezTo>
                  <a:pt x="370943" y="163643"/>
                  <a:pt x="387838" y="135909"/>
                  <a:pt x="378719" y="461"/>
                </a:cubicBezTo>
                <a:close/>
              </a:path>
              <a:path w="800748" h="630355" fill="none" extrusionOk="0">
                <a:moveTo>
                  <a:pt x="378719" y="461"/>
                </a:moveTo>
                <a:cubicBezTo>
                  <a:pt x="509538" y="13840"/>
                  <a:pt x="636996" y="41674"/>
                  <a:pt x="725633" y="131392"/>
                </a:cubicBezTo>
                <a:cubicBezTo>
                  <a:pt x="830748" y="230165"/>
                  <a:pt x="814694" y="386822"/>
                  <a:pt x="699531" y="524646"/>
                </a:cubicBezTo>
                <a:cubicBezTo>
                  <a:pt x="612172" y="620684"/>
                  <a:pt x="493473" y="641416"/>
                  <a:pt x="348262" y="627674"/>
                </a:cubicBezTo>
              </a:path>
              <a:path w="800748" h="630355" fill="none" stroke="0" extrusionOk="0">
                <a:moveTo>
                  <a:pt x="378719" y="461"/>
                </a:moveTo>
                <a:cubicBezTo>
                  <a:pt x="512606" y="-6749"/>
                  <a:pt x="665185" y="49184"/>
                  <a:pt x="725633" y="131392"/>
                </a:cubicBezTo>
                <a:cubicBezTo>
                  <a:pt x="846035" y="225139"/>
                  <a:pt x="815602" y="402686"/>
                  <a:pt x="699531" y="524646"/>
                </a:cubicBezTo>
                <a:cubicBezTo>
                  <a:pt x="591565" y="598781"/>
                  <a:pt x="455297" y="637437"/>
                  <a:pt x="348262" y="627674"/>
                </a:cubicBezTo>
              </a:path>
            </a:pathLst>
          </a:custGeom>
          <a:ln w="38100">
            <a:solidFill>
              <a:srgbClr val="44C8F5"/>
            </a:solidFill>
            <a:headEnd type="arrow" w="med" len="med"/>
            <a:tailEnd type="none" w="med" len="med"/>
            <a:extLst>
              <a:ext uri="{C807C97D-BFC1-408E-A445-0C87EB9F89A2}">
                <ask:lineSketchStyleProps xmlns:ask="http://schemas.microsoft.com/office/drawing/2018/sketchyshapes" sd="3665071320">
                  <a:prstGeom prst="arc">
                    <a:avLst>
                      <a:gd name="adj1" fmla="val 15963827"/>
                      <a:gd name="adj2" fmla="val 5968045"/>
                    </a:avLst>
                  </a:pr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98BFFBC-E28F-4328-B632-A5457B582A05}"/>
              </a:ext>
            </a:extLst>
          </p:cNvPr>
          <p:cNvCxnSpPr>
            <a:cxnSpLocks/>
          </p:cNvCxnSpPr>
          <p:nvPr/>
        </p:nvCxnSpPr>
        <p:spPr>
          <a:xfrm>
            <a:off x="7968761" y="6468696"/>
            <a:ext cx="0" cy="3818304"/>
          </a:xfrm>
          <a:prstGeom prst="line">
            <a:avLst/>
          </a:prstGeom>
          <a:ln w="76200">
            <a:solidFill>
              <a:schemeClr val="accent3">
                <a:lumMod val="40000"/>
                <a:lumOff val="60000"/>
              </a:schemeClr>
            </a:solidFill>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2672012-41E9-4F57-B225-AB53544A7DCE}"/>
                  </a:ext>
                </a:extLst>
              </p:cNvPr>
              <p:cNvSpPr txBox="1"/>
              <p:nvPr/>
            </p:nvSpPr>
            <p:spPr>
              <a:xfrm>
                <a:off x="8419208" y="6507218"/>
                <a:ext cx="3826560" cy="830997"/>
              </a:xfrm>
              <a:prstGeom prst="rect">
                <a:avLst/>
              </a:prstGeom>
              <a:noFill/>
            </p:spPr>
            <p:txBody>
              <a:bodyPr wrap="none" rtlCol="0">
                <a:spAutoFit/>
              </a:bodyPr>
              <a:lstStyle/>
              <a:p>
                <a:r>
                  <a:rPr lang="en-US" sz="2400" dirty="0"/>
                  <a:t>Manhattan distance:</a:t>
                </a:r>
              </a:p>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𝐷</m:t>
                      </m:r>
                      <m:r>
                        <a:rPr lang="en-US" sz="2400" i="1" dirty="0" smtClean="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r>
                            <a:rPr lang="en-US" sz="2400" i="1" dirty="0" smtClean="0">
                              <a:latin typeface="Cambria Math" panose="02040503050406030204" pitchFamily="18" charset="0"/>
                            </a:rPr>
                            <m:t>1−</m:t>
                          </m:r>
                          <m:r>
                            <a:rPr lang="en-US" sz="2400" i="1" dirty="0" smtClean="0">
                              <a:latin typeface="Cambria Math" panose="02040503050406030204" pitchFamily="18" charset="0"/>
                            </a:rPr>
                            <m:t>𝑥</m:t>
                          </m:r>
                          <m:r>
                            <a:rPr lang="en-US" sz="2400" i="1" dirty="0" smtClean="0">
                              <a:latin typeface="Cambria Math" panose="02040503050406030204" pitchFamily="18" charset="0"/>
                            </a:rPr>
                            <m:t>2</m:t>
                          </m:r>
                        </m:e>
                      </m:d>
                      <m:r>
                        <a:rPr lang="en-US" sz="2400" i="1" dirty="0" smtClean="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𝑦</m:t>
                          </m:r>
                          <m:r>
                            <a:rPr lang="en-US" sz="2400" i="1" dirty="0" smtClean="0">
                              <a:latin typeface="Cambria Math" panose="02040503050406030204" pitchFamily="18" charset="0"/>
                            </a:rPr>
                            <m:t>1−</m:t>
                          </m:r>
                          <m:r>
                            <a:rPr lang="en-US" sz="2400" i="1" dirty="0" smtClean="0">
                              <a:latin typeface="Cambria Math" panose="02040503050406030204" pitchFamily="18" charset="0"/>
                            </a:rPr>
                            <m:t>𝑦</m:t>
                          </m:r>
                          <m:r>
                            <a:rPr lang="en-US" sz="2400" i="1" dirty="0" smtClean="0">
                              <a:latin typeface="Cambria Math" panose="02040503050406030204" pitchFamily="18" charset="0"/>
                            </a:rPr>
                            <m:t>2</m:t>
                          </m:r>
                        </m:e>
                      </m:d>
                    </m:oMath>
                  </m:oMathPara>
                </a14:m>
                <a:endParaRPr lang="en-US" sz="2400" dirty="0"/>
              </a:p>
            </p:txBody>
          </p:sp>
        </mc:Choice>
        <mc:Fallback xmlns="">
          <p:sp>
            <p:nvSpPr>
              <p:cNvPr id="8" name="TextBox 7">
                <a:extLst>
                  <a:ext uri="{FF2B5EF4-FFF2-40B4-BE49-F238E27FC236}">
                    <a16:creationId xmlns:a16="http://schemas.microsoft.com/office/drawing/2014/main" id="{A2672012-41E9-4F57-B225-AB53544A7DCE}"/>
                  </a:ext>
                </a:extLst>
              </p:cNvPr>
              <p:cNvSpPr txBox="1">
                <a:spLocks noRot="1" noChangeAspect="1" noMove="1" noResize="1" noEditPoints="1" noAdjustHandles="1" noChangeArrowheads="1" noChangeShapeType="1" noTextEdit="1"/>
              </p:cNvSpPr>
              <p:nvPr/>
            </p:nvSpPr>
            <p:spPr>
              <a:xfrm>
                <a:off x="8419208" y="6507218"/>
                <a:ext cx="3826560" cy="830997"/>
              </a:xfrm>
              <a:prstGeom prst="rect">
                <a:avLst/>
              </a:prstGeom>
              <a:blipFill>
                <a:blip r:embed="rId3"/>
                <a:stretch>
                  <a:fillRect l="-2389" t="-5839" b="-87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54C68-3E0C-465D-912C-810A1B545AAF}"/>
                  </a:ext>
                </a:extLst>
              </p:cNvPr>
              <p:cNvSpPr txBox="1"/>
              <p:nvPr/>
            </p:nvSpPr>
            <p:spPr>
              <a:xfrm>
                <a:off x="12976433" y="6468696"/>
                <a:ext cx="4546886" cy="908903"/>
              </a:xfrm>
              <a:prstGeom prst="rect">
                <a:avLst/>
              </a:prstGeom>
              <a:noFill/>
            </p:spPr>
            <p:txBody>
              <a:bodyPr wrap="none" rtlCol="0">
                <a:spAutoFit/>
              </a:bodyPr>
              <a:lstStyle/>
              <a:p>
                <a:r>
                  <a:rPr lang="en-US" sz="2400" dirty="0"/>
                  <a:t>Euclidean distance:</a:t>
                </a:r>
              </a:p>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𝐷</m:t>
                      </m:r>
                      <m:r>
                        <a:rPr lang="en-US" sz="2400" i="1" dirty="0" smtClean="0">
                          <a:latin typeface="Cambria Math" panose="02040503050406030204" pitchFamily="18" charset="0"/>
                        </a:rPr>
                        <m:t>=</m:t>
                      </m:r>
                      <m:rad>
                        <m:radPr>
                          <m:degHide m:val="on"/>
                          <m:ctrlPr>
                            <a:rPr lang="en-US" sz="2400" i="1" dirty="0" smtClean="0">
                              <a:latin typeface="Cambria Math" panose="02040503050406030204" pitchFamily="18" charset="0"/>
                            </a:rPr>
                          </m:ctrlPr>
                        </m:radPr>
                        <m:deg/>
                        <m:e>
                          <m:sSup>
                            <m:sSupPr>
                              <m:ctrlPr>
                                <a:rPr lang="en-US" sz="2400" b="0" i="1" dirty="0" smtClean="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𝑥</m:t>
                                  </m:r>
                                  <m:r>
                                    <a:rPr lang="en-US" sz="2400" i="1" dirty="0">
                                      <a:latin typeface="Cambria Math" panose="02040503050406030204" pitchFamily="18" charset="0"/>
                                    </a:rPr>
                                    <m:t>1−</m:t>
                                  </m:r>
                                  <m:r>
                                    <a:rPr lang="en-US" sz="2400" i="1" dirty="0">
                                      <a:latin typeface="Cambria Math" panose="02040503050406030204" pitchFamily="18" charset="0"/>
                                    </a:rPr>
                                    <m:t>𝑥</m:t>
                                  </m:r>
                                  <m:r>
                                    <a:rPr lang="en-US" sz="2400" i="1" dirty="0">
                                      <a:latin typeface="Cambria Math" panose="02040503050406030204" pitchFamily="18" charset="0"/>
                                    </a:rPr>
                                    <m:t>2</m:t>
                                  </m:r>
                                </m:e>
                              </m:d>
                            </m:e>
                            <m:sup>
                              <m:r>
                                <a:rPr lang="en-US" sz="2400" b="0" i="1" dirty="0" smtClean="0">
                                  <a:latin typeface="Cambria Math" panose="02040503050406030204" pitchFamily="18" charset="0"/>
                                </a:rPr>
                                <m:t>2</m:t>
                              </m:r>
                            </m:sup>
                          </m:sSup>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𝑦</m:t>
                                  </m:r>
                                  <m:r>
                                    <a:rPr lang="en-US" sz="2400" i="1" dirty="0">
                                      <a:latin typeface="Cambria Math" panose="02040503050406030204" pitchFamily="18" charset="0"/>
                                    </a:rPr>
                                    <m:t>1−</m:t>
                                  </m:r>
                                  <m:r>
                                    <a:rPr lang="en-US" sz="2400" i="1" dirty="0">
                                      <a:latin typeface="Cambria Math" panose="02040503050406030204" pitchFamily="18" charset="0"/>
                                    </a:rPr>
                                    <m:t>𝑦</m:t>
                                  </m:r>
                                  <m:r>
                                    <a:rPr lang="en-US" sz="2400" i="1" dirty="0">
                                      <a:latin typeface="Cambria Math" panose="02040503050406030204" pitchFamily="18" charset="0"/>
                                    </a:rPr>
                                    <m:t>2</m:t>
                                  </m:r>
                                </m:e>
                              </m:d>
                            </m:e>
                            <m:sup>
                              <m:r>
                                <a:rPr lang="en-US" sz="2400" b="0" i="1" dirty="0" smtClean="0">
                                  <a:latin typeface="Cambria Math" panose="02040503050406030204" pitchFamily="18" charset="0"/>
                                </a:rPr>
                                <m:t>2</m:t>
                              </m:r>
                            </m:sup>
                          </m:sSup>
                        </m:e>
                      </m:rad>
                    </m:oMath>
                  </m:oMathPara>
                </a14:m>
                <a:endParaRPr lang="en-US" sz="2400" dirty="0"/>
              </a:p>
            </p:txBody>
          </p:sp>
        </mc:Choice>
        <mc:Fallback xmlns="">
          <p:sp>
            <p:nvSpPr>
              <p:cNvPr id="9" name="TextBox 8">
                <a:extLst>
                  <a:ext uri="{FF2B5EF4-FFF2-40B4-BE49-F238E27FC236}">
                    <a16:creationId xmlns:a16="http://schemas.microsoft.com/office/drawing/2014/main" id="{CF054C68-3E0C-465D-912C-810A1B545AAF}"/>
                  </a:ext>
                </a:extLst>
              </p:cNvPr>
              <p:cNvSpPr txBox="1">
                <a:spLocks noRot="1" noChangeAspect="1" noMove="1" noResize="1" noEditPoints="1" noAdjustHandles="1" noChangeArrowheads="1" noChangeShapeType="1" noTextEdit="1"/>
              </p:cNvSpPr>
              <p:nvPr/>
            </p:nvSpPr>
            <p:spPr>
              <a:xfrm>
                <a:off x="12976433" y="6468696"/>
                <a:ext cx="4546886" cy="908903"/>
              </a:xfrm>
              <a:prstGeom prst="rect">
                <a:avLst/>
              </a:prstGeom>
              <a:blipFill>
                <a:blip r:embed="rId4"/>
                <a:stretch>
                  <a:fillRect l="-2145" t="-5369"/>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66EE6DE1-6712-472B-AB6C-296F28863598}"/>
              </a:ext>
            </a:extLst>
          </p:cNvPr>
          <p:cNvSpPr/>
          <p:nvPr/>
        </p:nvSpPr>
        <p:spPr>
          <a:xfrm>
            <a:off x="10489288" y="7561477"/>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AE44238-1B46-4C33-B587-DBA0E9DD4CFE}"/>
              </a:ext>
            </a:extLst>
          </p:cNvPr>
          <p:cNvSpPr/>
          <p:nvPr/>
        </p:nvSpPr>
        <p:spPr>
          <a:xfrm>
            <a:off x="8533488" y="9044728"/>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FD4FDA3-D00E-47BC-B800-B4C337CAC1AF}"/>
              </a:ext>
            </a:extLst>
          </p:cNvPr>
          <p:cNvCxnSpPr>
            <a:cxnSpLocks/>
          </p:cNvCxnSpPr>
          <p:nvPr/>
        </p:nvCxnSpPr>
        <p:spPr>
          <a:xfrm>
            <a:off x="8713488" y="9134728"/>
            <a:ext cx="1865800"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6F1C5A1-3CB2-4A9D-9E96-464DC0E82476}"/>
              </a:ext>
            </a:extLst>
          </p:cNvPr>
          <p:cNvCxnSpPr>
            <a:cxnSpLocks/>
            <a:stCxn id="10" idx="4"/>
          </p:cNvCxnSpPr>
          <p:nvPr/>
        </p:nvCxnSpPr>
        <p:spPr>
          <a:xfrm>
            <a:off x="10579288" y="7741477"/>
            <a:ext cx="0" cy="1393251"/>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63399A82-2D2E-43E1-BA83-B55EFE56E05D}"/>
              </a:ext>
            </a:extLst>
          </p:cNvPr>
          <p:cNvSpPr/>
          <p:nvPr/>
        </p:nvSpPr>
        <p:spPr>
          <a:xfrm>
            <a:off x="15452271" y="7561477"/>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68A4F2D-D060-42DE-9C85-635758E56AAD}"/>
              </a:ext>
            </a:extLst>
          </p:cNvPr>
          <p:cNvSpPr/>
          <p:nvPr/>
        </p:nvSpPr>
        <p:spPr>
          <a:xfrm>
            <a:off x="13496471" y="9044728"/>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F90AE3E4-94F9-455D-A5E8-7354584A322A}"/>
              </a:ext>
            </a:extLst>
          </p:cNvPr>
          <p:cNvCxnSpPr>
            <a:cxnSpLocks/>
            <a:stCxn id="15" idx="7"/>
            <a:endCxn id="14" idx="3"/>
          </p:cNvCxnSpPr>
          <p:nvPr/>
        </p:nvCxnSpPr>
        <p:spPr>
          <a:xfrm flipV="1">
            <a:off x="13650111" y="7715117"/>
            <a:ext cx="1828520" cy="1355971"/>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83DD22B-B544-4E2D-BC7F-EC87173521A7}"/>
              </a:ext>
            </a:extLst>
          </p:cNvPr>
          <p:cNvCxnSpPr>
            <a:cxnSpLocks/>
          </p:cNvCxnSpPr>
          <p:nvPr/>
        </p:nvCxnSpPr>
        <p:spPr>
          <a:xfrm>
            <a:off x="7968761" y="6468696"/>
            <a:ext cx="10319239" cy="0"/>
          </a:xfrm>
          <a:prstGeom prst="line">
            <a:avLst/>
          </a:prstGeom>
          <a:ln w="76200" cap="sq">
            <a:solidFill>
              <a:schemeClr val="accent3">
                <a:lumMod val="40000"/>
                <a:lumOff val="60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78621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Howest NL">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west EN">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owest NL met tweede logo">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97A912285D694096974677FB379579" ma:contentTypeVersion="12" ma:contentTypeDescription="Een nieuw document maken." ma:contentTypeScope="" ma:versionID="4bf2d8645fd915bb025b9d1d44440617">
  <xsd:schema xmlns:xsd="http://www.w3.org/2001/XMLSchema" xmlns:xs="http://www.w3.org/2001/XMLSchema" xmlns:p="http://schemas.microsoft.com/office/2006/metadata/properties" xmlns:ns3="42d9a348-55b8-45f0-8ebf-bc6adca87603" xmlns:ns4="6f880bbb-a49d-493e-b370-c6e69b0874ee" targetNamespace="http://schemas.microsoft.com/office/2006/metadata/properties" ma:root="true" ma:fieldsID="c82cc8bdedf2a20218589a3341e570ff" ns3:_="" ns4:_="">
    <xsd:import namespace="42d9a348-55b8-45f0-8ebf-bc6adca87603"/>
    <xsd:import namespace="6f880bbb-a49d-493e-b370-c6e69b0874e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d9a348-55b8-45f0-8ebf-bc6adca87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f880bbb-a49d-493e-b370-c6e69b0874ee"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SharingHintHash" ma:index="19"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0C8605-A13A-4C17-88DE-DE6FCB9926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d9a348-55b8-45f0-8ebf-bc6adca87603"/>
    <ds:schemaRef ds:uri="6f880bbb-a49d-493e-b370-c6e69b0874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9D7BF5-FA67-45FF-A287-CE11E2521B25}">
  <ds:schemaRefs>
    <ds:schemaRef ds:uri="http://purl.org/dc/terms/"/>
    <ds:schemaRef ds:uri="http://schemas.openxmlformats.org/package/2006/metadata/core-properties"/>
    <ds:schemaRef ds:uri="42d9a348-55b8-45f0-8ebf-bc6adca87603"/>
    <ds:schemaRef ds:uri="http://purl.org/dc/elements/1.1/"/>
    <ds:schemaRef ds:uri="http://purl.org/dc/dcmitype/"/>
    <ds:schemaRef ds:uri="http://schemas.microsoft.com/office/infopath/2007/PartnerControls"/>
    <ds:schemaRef ds:uri="http://schemas.microsoft.com/office/2006/documentManagement/types"/>
    <ds:schemaRef ds:uri="6f880bbb-a49d-493e-b370-c6e69b0874e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67E805CF-5123-4B02-8348-B20123482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8643</TotalTime>
  <Words>1398</Words>
  <Application>Microsoft Office PowerPoint</Application>
  <PresentationFormat>Custom</PresentationFormat>
  <Paragraphs>285</Paragraphs>
  <Slides>46</Slides>
  <Notes>26</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46</vt:i4>
      </vt:variant>
    </vt:vector>
  </HeadingPairs>
  <TitlesOfParts>
    <vt:vector size="54" baseType="lpstr">
      <vt:lpstr>Arial</vt:lpstr>
      <vt:lpstr>Arial Rounded MT Bold</vt:lpstr>
      <vt:lpstr>Calibri</vt:lpstr>
      <vt:lpstr>Calibri Light</vt:lpstr>
      <vt:lpstr>Cambria Math</vt:lpstr>
      <vt:lpstr>Howest NL</vt:lpstr>
      <vt:lpstr>Howest EN</vt:lpstr>
      <vt:lpstr>Howest NL met tweede logo</vt:lpstr>
      <vt:lpstr>BIT07 – Machine Learning</vt:lpstr>
      <vt:lpstr>PowerPoint Presentation</vt:lpstr>
      <vt:lpstr>Overview ML</vt:lpstr>
      <vt:lpstr>Unsupervised learning</vt:lpstr>
      <vt:lpstr>Unsupervised learning</vt:lpstr>
      <vt:lpstr>Clustering</vt:lpstr>
      <vt:lpstr>Clustering</vt:lpstr>
      <vt:lpstr>Partitioning Methods</vt:lpstr>
      <vt:lpstr>K-means clustering</vt:lpstr>
      <vt:lpstr>K-means clustering</vt:lpstr>
      <vt:lpstr>K-means clustering</vt:lpstr>
      <vt:lpstr>K-means clustering</vt:lpstr>
      <vt:lpstr>K-means clustering</vt:lpstr>
      <vt:lpstr>K-means clustering</vt:lpstr>
      <vt:lpstr>K-means clustering</vt:lpstr>
      <vt:lpstr>K-means clustering</vt:lpstr>
      <vt:lpstr>K-means clustering</vt:lpstr>
      <vt:lpstr>K-means clustering</vt:lpstr>
      <vt:lpstr>K-means clustering</vt:lpstr>
      <vt:lpstr>K-means clustering</vt:lpstr>
      <vt:lpstr>K-means clustering</vt:lpstr>
      <vt:lpstr>K-means clustering</vt:lpstr>
      <vt:lpstr>K-means clustering</vt:lpstr>
      <vt:lpstr>Hierarchical clustering</vt:lpstr>
      <vt:lpstr>Hierarchical clustering</vt:lpstr>
      <vt:lpstr>Hierarchical clustering</vt:lpstr>
      <vt:lpstr>Hierarchical clustering</vt:lpstr>
      <vt:lpstr>Hierarchical clustering</vt:lpstr>
      <vt:lpstr>Hierarchical clustering</vt:lpstr>
      <vt:lpstr>Hierarchical clustering</vt:lpstr>
      <vt:lpstr>PowerPoint Presentation</vt:lpstr>
      <vt:lpstr>Dimensionality reduction</vt:lpstr>
      <vt:lpstr>Dimensionality reduction</vt:lpstr>
      <vt:lpstr>Dimensionality reduction</vt:lpstr>
      <vt:lpstr>Principal component analysis</vt:lpstr>
      <vt:lpstr>Principal component analysis</vt:lpstr>
      <vt:lpstr>Principal component analysis</vt:lpstr>
      <vt:lpstr>Principal component analysis</vt:lpstr>
      <vt:lpstr>Principal component analysis</vt:lpstr>
      <vt:lpstr>Principal component analysis</vt:lpstr>
      <vt:lpstr>Principal component analysis</vt:lpstr>
      <vt:lpstr>Principal component analysis</vt:lpstr>
      <vt:lpstr>Principal component analysis</vt:lpstr>
      <vt:lpstr>Principal component analysis</vt:lpstr>
      <vt:lpstr>Principal component analysis</vt:lpstr>
      <vt:lpstr>Principal component analysis</vt:lpstr>
    </vt:vector>
  </TitlesOfParts>
  <Company>Howest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regis.le.roy@howest.be</dc:creator>
  <cp:lastModifiedBy>Hermans Cedric</cp:lastModifiedBy>
  <cp:revision>326</cp:revision>
  <dcterms:created xsi:type="dcterms:W3CDTF">2019-05-02T19:50:51Z</dcterms:created>
  <dcterms:modified xsi:type="dcterms:W3CDTF">2021-11-24T15:55:00Z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0x010100EC97A912285D694096974677FB379579</vt:lpwstr>
  </property>
</Properties>
</file>